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1"/>
  </p:notesMasterIdLst>
  <p:sldIdLst>
    <p:sldId id="296" r:id="rId3"/>
    <p:sldId id="260" r:id="rId4"/>
    <p:sldId id="266" r:id="rId5"/>
    <p:sldId id="259" r:id="rId6"/>
    <p:sldId id="258" r:id="rId7"/>
    <p:sldId id="261" r:id="rId8"/>
    <p:sldId id="262" r:id="rId9"/>
    <p:sldId id="263" r:id="rId10"/>
    <p:sldId id="264" r:id="rId11"/>
    <p:sldId id="265" r:id="rId12"/>
    <p:sldId id="271" r:id="rId13"/>
    <p:sldId id="268" r:id="rId14"/>
    <p:sldId id="269" r:id="rId15"/>
    <p:sldId id="270" r:id="rId16"/>
    <p:sldId id="277" r:id="rId17"/>
    <p:sldId id="272" r:id="rId18"/>
    <p:sldId id="278" r:id="rId19"/>
    <p:sldId id="273" r:id="rId20"/>
    <p:sldId id="274" r:id="rId21"/>
    <p:sldId id="275" r:id="rId22"/>
    <p:sldId id="279" r:id="rId23"/>
    <p:sldId id="276" r:id="rId24"/>
    <p:sldId id="285" r:id="rId25"/>
    <p:sldId id="280" r:id="rId26"/>
    <p:sldId id="281" r:id="rId27"/>
    <p:sldId id="286" r:id="rId28"/>
    <p:sldId id="287" r:id="rId29"/>
    <p:sldId id="282" r:id="rId30"/>
    <p:sldId id="288" r:id="rId31"/>
    <p:sldId id="283" r:id="rId32"/>
    <p:sldId id="284" r:id="rId33"/>
    <p:sldId id="289" r:id="rId34"/>
    <p:sldId id="290" r:id="rId35"/>
    <p:sldId id="291" r:id="rId36"/>
    <p:sldId id="292" r:id="rId37"/>
    <p:sldId id="293" r:id="rId38"/>
    <p:sldId id="295" r:id="rId39"/>
    <p:sldId id="297" r:id="rId40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pos="50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B2A4"/>
    <a:srgbClr val="F77A08"/>
    <a:srgbClr val="0E6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112" d="100"/>
          <a:sy n="112" d="100"/>
        </p:scale>
        <p:origin x="78" y="102"/>
      </p:cViewPr>
      <p:guideLst>
        <p:guide orient="horz" pos="2296"/>
        <p:guide pos="50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9F697-7B3E-4B61-BA36-BBED2B79610F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19F-01AF-46C7-8CD3-5043392422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69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302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64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987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64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40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194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449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949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45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476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980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695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035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792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601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209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874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14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42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698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137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355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3130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557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396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948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625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41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64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7778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3723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5573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8507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7596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88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8263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076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0320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5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46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067" y="1709739"/>
            <a:ext cx="105183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067" y="4589464"/>
            <a:ext cx="105183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83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337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55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78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38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544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509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942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73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2DED-A951-47FE-B6BB-60A6F72D23B9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15"/>
            <a:ext cx="12195175" cy="68597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1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3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1443210" y="2046720"/>
            <a:ext cx="2828034" cy="2828034"/>
            <a:chOff x="1705099" y="2564904"/>
            <a:chExt cx="1800200" cy="1800200"/>
          </a:xfrm>
        </p:grpSpPr>
        <p:sp>
          <p:nvSpPr>
            <p:cNvPr id="57" name="椭圆 5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803050" y="2662855"/>
              <a:ext cx="1604298" cy="160429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453070" y="2714514"/>
            <a:ext cx="28443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2017</a:t>
            </a:r>
            <a:endParaRPr lang="zh-CN" altLang="en-US" sz="88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45059" y="-2259631"/>
            <a:ext cx="3024336" cy="7246482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flipH="1">
            <a:off x="3951442" y="4302925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1443210" y="4736938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768995" y="3265628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2294685" y="5008694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2310341" y="1529033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 flipH="1">
            <a:off x="1777107" y="210548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 flipH="1">
            <a:off x="3582665" y="1743581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698976" y="2329716"/>
            <a:ext cx="4469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单击此处添加您的公司名称</a:t>
            </a:r>
          </a:p>
        </p:txBody>
      </p:sp>
      <p:cxnSp>
        <p:nvCxnSpPr>
          <p:cNvPr id="68" name="直接连接符 67"/>
          <p:cNvCxnSpPr/>
          <p:nvPr/>
        </p:nvCxnSpPr>
        <p:spPr>
          <a:xfrm>
            <a:off x="4837447" y="2867745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4837447" y="2924944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4081363" y="292494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总结汇</a:t>
            </a:r>
            <a:r>
              <a:rPr lang="zh-CN" altLang="en-US" sz="5400" b="1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报</a:t>
            </a:r>
            <a:r>
              <a:rPr lang="zh-CN" altLang="en-US" sz="5400" b="1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暨</a:t>
            </a:r>
            <a:r>
              <a:rPr lang="zh-CN" altLang="en-US" sz="5400" b="1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</a:t>
            </a:r>
            <a:r>
              <a:rPr lang="zh-CN" altLang="en-US" sz="5400" b="1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计</a:t>
            </a:r>
            <a:r>
              <a:rPr lang="zh-CN" altLang="en-US" sz="5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划</a:t>
            </a:r>
          </a:p>
        </p:txBody>
      </p:sp>
      <p:cxnSp>
        <p:nvCxnSpPr>
          <p:cNvPr id="80" name="直接连接符 79"/>
          <p:cNvCxnSpPr/>
          <p:nvPr/>
        </p:nvCxnSpPr>
        <p:spPr>
          <a:xfrm>
            <a:off x="4837447" y="3789040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4837447" y="3846239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/>
          <p:cNvGrpSpPr/>
          <p:nvPr/>
        </p:nvGrpSpPr>
        <p:grpSpPr>
          <a:xfrm>
            <a:off x="4848084" y="4045827"/>
            <a:ext cx="6171415" cy="338554"/>
            <a:chOff x="2992618" y="3469364"/>
            <a:chExt cx="6358413" cy="338554"/>
          </a:xfrm>
        </p:grpSpPr>
        <p:sp>
          <p:nvSpPr>
            <p:cNvPr id="83" name="矩形 82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85" name="直接连接符 84"/>
            <p:cNvCxnSpPr/>
            <p:nvPr/>
          </p:nvCxnSpPr>
          <p:spPr bwMode="auto">
            <a:xfrm>
              <a:off x="758143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  <p:sp>
        <p:nvSpPr>
          <p:cNvPr id="86" name="矩形 85"/>
          <p:cNvSpPr/>
          <p:nvPr/>
        </p:nvSpPr>
        <p:spPr>
          <a:xfrm>
            <a:off x="6722562" y="4011297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77A08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</a:p>
        </p:txBody>
      </p:sp>
      <p:grpSp>
        <p:nvGrpSpPr>
          <p:cNvPr id="87" name="组合 86"/>
          <p:cNvGrpSpPr/>
          <p:nvPr/>
        </p:nvGrpSpPr>
        <p:grpSpPr>
          <a:xfrm>
            <a:off x="7141703" y="4672413"/>
            <a:ext cx="1584176" cy="484779"/>
            <a:chOff x="2713211" y="2267658"/>
            <a:chExt cx="1584176" cy="484779"/>
          </a:xfrm>
        </p:grpSpPr>
        <p:sp>
          <p:nvSpPr>
            <p:cNvPr id="88" name="圆角矩形 87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26"/>
          <p:cNvSpPr txBox="1"/>
          <p:nvPr/>
        </p:nvSpPr>
        <p:spPr>
          <a:xfrm>
            <a:off x="7250273" y="4730136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</a:t>
            </a:r>
            <a:r>
              <a:rPr lang="zh-CN" altLang="en-US" b="1" spc="100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en-US" altLang="zh-CN" b="1" spc="100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5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9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65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5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70" grpId="0"/>
      <p:bldP spid="86" grpId="0"/>
      <p:bldP spid="90" grpId="0"/>
      <p:bldP spid="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圆角矩形 160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矩形 161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1012190" y="797639"/>
            <a:ext cx="1610824" cy="1452335"/>
            <a:chOff x="2713211" y="1988840"/>
            <a:chExt cx="1610824" cy="1452335"/>
          </a:xfrm>
        </p:grpSpPr>
        <p:sp>
          <p:nvSpPr>
            <p:cNvPr id="15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230156" y="1200641"/>
            <a:ext cx="11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序言</a:t>
            </a:r>
          </a:p>
        </p:txBody>
      </p:sp>
      <p:sp>
        <p:nvSpPr>
          <p:cNvPr id="158" name="椭圆 157"/>
          <p:cNvSpPr/>
          <p:nvPr/>
        </p:nvSpPr>
        <p:spPr>
          <a:xfrm flipH="1">
            <a:off x="572830" y="1874253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9" name="椭圆 158"/>
          <p:cNvSpPr/>
          <p:nvPr/>
        </p:nvSpPr>
        <p:spPr>
          <a:xfrm flipH="1">
            <a:off x="557947" y="1168123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0" name="椭圆 159"/>
          <p:cNvSpPr/>
          <p:nvPr/>
        </p:nvSpPr>
        <p:spPr>
          <a:xfrm flipH="1">
            <a:off x="2406782" y="758503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3" name="组合 162"/>
          <p:cNvGrpSpPr/>
          <p:nvPr/>
        </p:nvGrpSpPr>
        <p:grpSpPr>
          <a:xfrm>
            <a:off x="10162246" y="4291657"/>
            <a:ext cx="1379845" cy="1244082"/>
            <a:chOff x="2713211" y="1988840"/>
            <a:chExt cx="1610824" cy="1452335"/>
          </a:xfrm>
        </p:grpSpPr>
        <p:sp>
          <p:nvSpPr>
            <p:cNvPr id="16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9227978" y="4932815"/>
            <a:ext cx="1107862" cy="998859"/>
            <a:chOff x="2713211" y="1988840"/>
            <a:chExt cx="1610824" cy="1452335"/>
          </a:xfrm>
        </p:grpSpPr>
        <p:sp>
          <p:nvSpPr>
            <p:cNvPr id="16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6"/>
              <a:srcRect/>
              <a:stretch>
                <a:fillRect l="-321" t="-28757" r="-542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9" name="椭圆 168"/>
          <p:cNvSpPr/>
          <p:nvPr/>
        </p:nvSpPr>
        <p:spPr>
          <a:xfrm flipH="1">
            <a:off x="8651612" y="547571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0" name="椭圆 169"/>
          <p:cNvSpPr/>
          <p:nvPr/>
        </p:nvSpPr>
        <p:spPr>
          <a:xfrm flipH="1">
            <a:off x="10242376" y="5599206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1" name="椭圆 170"/>
          <p:cNvSpPr/>
          <p:nvPr/>
        </p:nvSpPr>
        <p:spPr>
          <a:xfrm flipH="1">
            <a:off x="11158930" y="3785553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2" name="矩形 17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/>
      <p:bldP spid="157" grpId="0"/>
      <p:bldP spid="158" grpId="0" animBg="1"/>
      <p:bldP spid="159" grpId="0" animBg="1"/>
      <p:bldP spid="160" grpId="0" animBg="1"/>
      <p:bldP spid="169" grpId="0" animBg="1"/>
      <p:bldP spid="170" grpId="0" animBg="1"/>
      <p:bldP spid="171" grpId="0" animBg="1"/>
      <p:bldP spid="1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86" name="圆角矩形 85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sp>
        <p:nvSpPr>
          <p:cNvPr id="62" name="矩形 6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85" name="圆角矩形 8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87" name="圆角矩形 86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91" name="圆角矩形 90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3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梯形 93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梯形 94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梯形 95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</p:grpSpPr>
        <p:grpSp>
          <p:nvGrpSpPr>
            <p:cNvPr id="88" name="组合 8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89" name="圆角矩形 8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99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0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68" name="组合 67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69" name="圆角矩形 6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圆角矩形 6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102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</p:grpSpPr>
        <p:grpSp>
          <p:nvGrpSpPr>
            <p:cNvPr id="71" name="组合 70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72" name="圆角矩形 7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105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6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194865" y="4797152"/>
            <a:ext cx="1130847" cy="958123"/>
            <a:chOff x="3194865" y="5013176"/>
            <a:chExt cx="1130847" cy="958123"/>
          </a:xfrm>
        </p:grpSpPr>
        <p:grpSp>
          <p:nvGrpSpPr>
            <p:cNvPr id="74" name="组合 73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圆角矩形 75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3194865" y="5013176"/>
              <a:ext cx="1044125" cy="879845"/>
              <a:chOff x="2619640" y="1689226"/>
              <a:chExt cx="1044125" cy="879845"/>
            </a:xfrm>
          </p:grpSpPr>
          <p:sp>
            <p:nvSpPr>
              <p:cNvPr id="108" name="文本框 49"/>
              <p:cNvSpPr txBox="1"/>
              <p:nvPr/>
            </p:nvSpPr>
            <p:spPr>
              <a:xfrm>
                <a:off x="2619640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0" name="文本框 52"/>
          <p:cNvSpPr txBox="1"/>
          <p:nvPr/>
        </p:nvSpPr>
        <p:spPr>
          <a:xfrm>
            <a:off x="6120102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11" name="文本框 53"/>
          <p:cNvSpPr txBox="1"/>
          <p:nvPr/>
        </p:nvSpPr>
        <p:spPr>
          <a:xfrm>
            <a:off x="5681897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grpSp>
        <p:nvGrpSpPr>
          <p:cNvPr id="112" name="Group 4"/>
          <p:cNvGrpSpPr>
            <a:grpSpLocks noChangeAspect="1"/>
          </p:cNvGrpSpPr>
          <p:nvPr/>
        </p:nvGrpSpPr>
        <p:grpSpPr bwMode="auto">
          <a:xfrm>
            <a:off x="5788132" y="1413011"/>
            <a:ext cx="299144" cy="350562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113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 18"/>
          <p:cNvGrpSpPr>
            <a:grpSpLocks noChangeAspect="1"/>
          </p:cNvGrpSpPr>
          <p:nvPr/>
        </p:nvGrpSpPr>
        <p:grpSpPr bwMode="auto">
          <a:xfrm>
            <a:off x="5770611" y="2583317"/>
            <a:ext cx="334186" cy="311400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118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3" name="Group 13"/>
          <p:cNvGrpSpPr>
            <a:grpSpLocks noChangeAspect="1"/>
          </p:cNvGrpSpPr>
          <p:nvPr/>
        </p:nvGrpSpPr>
        <p:grpSpPr bwMode="auto">
          <a:xfrm>
            <a:off x="5755306" y="3681204"/>
            <a:ext cx="364796" cy="369104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12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765282" y="4850223"/>
            <a:ext cx="344844" cy="375260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127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1" name="文本框 73"/>
          <p:cNvSpPr txBox="1"/>
          <p:nvPr/>
        </p:nvSpPr>
        <p:spPr>
          <a:xfrm>
            <a:off x="6120102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132" name="文本框 74"/>
          <p:cNvSpPr txBox="1"/>
          <p:nvPr/>
        </p:nvSpPr>
        <p:spPr>
          <a:xfrm>
            <a:off x="5681897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133" name="文本框 75"/>
          <p:cNvSpPr txBox="1"/>
          <p:nvPr/>
        </p:nvSpPr>
        <p:spPr>
          <a:xfrm>
            <a:off x="6120102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</a:p>
        </p:txBody>
      </p:sp>
      <p:sp>
        <p:nvSpPr>
          <p:cNvPr id="134" name="文本框 76"/>
          <p:cNvSpPr txBox="1"/>
          <p:nvPr/>
        </p:nvSpPr>
        <p:spPr>
          <a:xfrm>
            <a:off x="5681897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135" name="文本框 77"/>
          <p:cNvSpPr txBox="1"/>
          <p:nvPr/>
        </p:nvSpPr>
        <p:spPr>
          <a:xfrm>
            <a:off x="6120102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36" name="文本框 78"/>
          <p:cNvSpPr txBox="1"/>
          <p:nvPr/>
        </p:nvSpPr>
        <p:spPr>
          <a:xfrm>
            <a:off x="5681897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92" name="矩形 91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</a:p>
        </p:txBody>
      </p:sp>
      <p:cxnSp>
        <p:nvCxnSpPr>
          <p:cNvPr id="150" name="直接连接符 149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 animBg="1"/>
      <p:bldP spid="97" grpId="0" animBg="1"/>
      <p:bldP spid="110" grpId="0"/>
      <p:bldP spid="111" grpId="0"/>
      <p:bldP spid="131" grpId="0"/>
      <p:bldP spid="132" grpId="0"/>
      <p:bldP spid="133" grpId="0"/>
      <p:bldP spid="134" grpId="0"/>
      <p:bldP spid="135" grpId="0"/>
      <p:bldP spid="136" grpId="0"/>
      <p:bldP spid="92" grpId="0" animBg="1"/>
      <p:bldP spid="149" grpId="0"/>
      <p:bldP spid="1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0E647C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764002" y="2564904"/>
            <a:ext cx="645145" cy="756035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6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36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总体工作概述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具体工作明细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重点工作回顾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市场推广情况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总体工作概述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矩形 104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177707" y="2205869"/>
            <a:ext cx="834492" cy="834492"/>
            <a:chOff x="8761883" y="2061853"/>
            <a:chExt cx="834492" cy="834492"/>
          </a:xfrm>
        </p:grpSpPr>
        <p:grpSp>
          <p:nvGrpSpPr>
            <p:cNvPr id="108" name="组合 107"/>
            <p:cNvGrpSpPr/>
            <p:nvPr/>
          </p:nvGrpSpPr>
          <p:grpSpPr>
            <a:xfrm>
              <a:off x="8761883" y="2061853"/>
              <a:ext cx="834492" cy="834492"/>
              <a:chOff x="1705099" y="2564904"/>
              <a:chExt cx="1800200" cy="1800200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8969180" y="2282033"/>
              <a:ext cx="419897" cy="435380"/>
              <a:chOff x="3602038" y="841375"/>
              <a:chExt cx="4994275" cy="5178426"/>
            </a:xfrm>
            <a:solidFill>
              <a:srgbClr val="0070C0"/>
            </a:solidFill>
          </p:grpSpPr>
          <p:sp>
            <p:nvSpPr>
              <p:cNvPr id="110" name="Freeform 51"/>
              <p:cNvSpPr/>
              <p:nvPr/>
            </p:nvSpPr>
            <p:spPr bwMode="auto">
              <a:xfrm>
                <a:off x="8078788" y="5426075"/>
                <a:ext cx="517525" cy="587375"/>
              </a:xfrm>
              <a:custGeom>
                <a:avLst/>
                <a:gdLst>
                  <a:gd name="T0" fmla="*/ 138 w 138"/>
                  <a:gd name="T1" fmla="*/ 63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3 h 156"/>
                  <a:gd name="T8" fmla="*/ 0 w 138"/>
                  <a:gd name="T9" fmla="*/ 42 h 156"/>
                  <a:gd name="T10" fmla="*/ 60 w 138"/>
                  <a:gd name="T11" fmla="*/ 0 h 156"/>
                  <a:gd name="T12" fmla="*/ 138 w 138"/>
                  <a:gd name="T13" fmla="*/ 6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3"/>
                    </a:moveTo>
                    <a:cubicBezTo>
                      <a:pt x="138" y="126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7" y="40"/>
                      <a:pt x="49" y="23"/>
                      <a:pt x="60" y="0"/>
                    </a:cubicBezTo>
                    <a:cubicBezTo>
                      <a:pt x="98" y="11"/>
                      <a:pt x="138" y="29"/>
                      <a:pt x="138" y="63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52"/>
              <p:cNvSpPr/>
              <p:nvPr/>
            </p:nvSpPr>
            <p:spPr bwMode="auto">
              <a:xfrm>
                <a:off x="3892551" y="3751263"/>
                <a:ext cx="4486275" cy="1055688"/>
              </a:xfrm>
              <a:custGeom>
                <a:avLst/>
                <a:gdLst>
                  <a:gd name="T0" fmla="*/ 2826 w 2826"/>
                  <a:gd name="T1" fmla="*/ 516 h 665"/>
                  <a:gd name="T2" fmla="*/ 2826 w 2826"/>
                  <a:gd name="T3" fmla="*/ 665 h 665"/>
                  <a:gd name="T4" fmla="*/ 2748 w 2826"/>
                  <a:gd name="T5" fmla="*/ 665 h 665"/>
                  <a:gd name="T6" fmla="*/ 2748 w 2826"/>
                  <a:gd name="T7" fmla="*/ 568 h 665"/>
                  <a:gd name="T8" fmla="*/ 1524 w 2826"/>
                  <a:gd name="T9" fmla="*/ 78 h 665"/>
                  <a:gd name="T10" fmla="*/ 1451 w 2826"/>
                  <a:gd name="T11" fmla="*/ 78 h 665"/>
                  <a:gd name="T12" fmla="*/ 1451 w 2826"/>
                  <a:gd name="T13" fmla="*/ 665 h 665"/>
                  <a:gd name="T14" fmla="*/ 1373 w 2826"/>
                  <a:gd name="T15" fmla="*/ 665 h 665"/>
                  <a:gd name="T16" fmla="*/ 1373 w 2826"/>
                  <a:gd name="T17" fmla="*/ 78 h 665"/>
                  <a:gd name="T18" fmla="*/ 1302 w 2826"/>
                  <a:gd name="T19" fmla="*/ 78 h 665"/>
                  <a:gd name="T20" fmla="*/ 78 w 2826"/>
                  <a:gd name="T21" fmla="*/ 568 h 665"/>
                  <a:gd name="T22" fmla="*/ 78 w 2826"/>
                  <a:gd name="T23" fmla="*/ 665 h 665"/>
                  <a:gd name="T24" fmla="*/ 0 w 2826"/>
                  <a:gd name="T25" fmla="*/ 665 h 665"/>
                  <a:gd name="T26" fmla="*/ 0 w 2826"/>
                  <a:gd name="T27" fmla="*/ 516 h 665"/>
                  <a:gd name="T28" fmla="*/ 1287 w 2826"/>
                  <a:gd name="T29" fmla="*/ 0 h 665"/>
                  <a:gd name="T30" fmla="*/ 1538 w 2826"/>
                  <a:gd name="T31" fmla="*/ 0 h 665"/>
                  <a:gd name="T32" fmla="*/ 2826 w 2826"/>
                  <a:gd name="T33" fmla="*/ 516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26" h="665">
                    <a:moveTo>
                      <a:pt x="2826" y="516"/>
                    </a:moveTo>
                    <a:lnTo>
                      <a:pt x="2826" y="665"/>
                    </a:lnTo>
                    <a:lnTo>
                      <a:pt x="2748" y="665"/>
                    </a:lnTo>
                    <a:lnTo>
                      <a:pt x="2748" y="568"/>
                    </a:lnTo>
                    <a:lnTo>
                      <a:pt x="1524" y="78"/>
                    </a:lnTo>
                    <a:lnTo>
                      <a:pt x="1451" y="78"/>
                    </a:lnTo>
                    <a:lnTo>
                      <a:pt x="1451" y="665"/>
                    </a:lnTo>
                    <a:lnTo>
                      <a:pt x="1373" y="665"/>
                    </a:lnTo>
                    <a:lnTo>
                      <a:pt x="1373" y="78"/>
                    </a:lnTo>
                    <a:lnTo>
                      <a:pt x="1302" y="78"/>
                    </a:lnTo>
                    <a:lnTo>
                      <a:pt x="78" y="568"/>
                    </a:lnTo>
                    <a:lnTo>
                      <a:pt x="78" y="665"/>
                    </a:lnTo>
                    <a:lnTo>
                      <a:pt x="0" y="665"/>
                    </a:lnTo>
                    <a:lnTo>
                      <a:pt x="0" y="516"/>
                    </a:lnTo>
                    <a:lnTo>
                      <a:pt x="1287" y="0"/>
                    </a:lnTo>
                    <a:lnTo>
                      <a:pt x="1538" y="0"/>
                    </a:lnTo>
                    <a:lnTo>
                      <a:pt x="2826" y="516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53"/>
              <p:cNvSpPr>
                <a:spLocks noEditPoints="1"/>
              </p:cNvSpPr>
              <p:nvPr/>
            </p:nvSpPr>
            <p:spPr bwMode="auto">
              <a:xfrm>
                <a:off x="7751763" y="4862513"/>
                <a:ext cx="600075" cy="601663"/>
              </a:xfrm>
              <a:custGeom>
                <a:avLst/>
                <a:gdLst>
                  <a:gd name="T0" fmla="*/ 131 w 160"/>
                  <a:gd name="T1" fmla="*/ 63 h 160"/>
                  <a:gd name="T2" fmla="*/ 95 w 160"/>
                  <a:gd name="T3" fmla="*/ 135 h 160"/>
                  <a:gd name="T4" fmla="*/ 146 w 160"/>
                  <a:gd name="T5" fmla="*/ 77 h 160"/>
                  <a:gd name="T6" fmla="*/ 125 w 160"/>
                  <a:gd name="T7" fmla="*/ 32 h 160"/>
                  <a:gd name="T8" fmla="*/ 125 w 160"/>
                  <a:gd name="T9" fmla="*/ 32 h 160"/>
                  <a:gd name="T10" fmla="*/ 125 w 160"/>
                  <a:gd name="T11" fmla="*/ 32 h 160"/>
                  <a:gd name="T12" fmla="*/ 131 w 160"/>
                  <a:gd name="T13" fmla="*/ 63 h 160"/>
                  <a:gd name="T14" fmla="*/ 80 w 160"/>
                  <a:gd name="T15" fmla="*/ 0 h 160"/>
                  <a:gd name="T16" fmla="*/ 160 w 160"/>
                  <a:gd name="T17" fmla="*/ 80 h 160"/>
                  <a:gd name="T18" fmla="*/ 80 w 160"/>
                  <a:gd name="T19" fmla="*/ 160 h 160"/>
                  <a:gd name="T20" fmla="*/ 0 w 160"/>
                  <a:gd name="T21" fmla="*/ 80 h 160"/>
                  <a:gd name="T22" fmla="*/ 80 w 160"/>
                  <a:gd name="T2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0" h="160">
                    <a:moveTo>
                      <a:pt x="131" y="63"/>
                    </a:moveTo>
                    <a:cubicBezTo>
                      <a:pt x="131" y="92"/>
                      <a:pt x="117" y="118"/>
                      <a:pt x="95" y="135"/>
                    </a:cubicBez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9" y="42"/>
                      <a:pt x="131" y="52"/>
                      <a:pt x="131" y="63"/>
                    </a:cubicBezTo>
                    <a:close/>
                    <a:moveTo>
                      <a:pt x="80" y="0"/>
                    </a:moveTo>
                    <a:cubicBezTo>
                      <a:pt x="124" y="0"/>
                      <a:pt x="160" y="36"/>
                      <a:pt x="160" y="80"/>
                    </a:cubicBez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54"/>
              <p:cNvSpPr/>
              <p:nvPr/>
            </p:nvSpPr>
            <p:spPr bwMode="auto">
              <a:xfrm>
                <a:off x="8221663" y="49831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55"/>
              <p:cNvSpPr/>
              <p:nvPr/>
            </p:nvSpPr>
            <p:spPr bwMode="auto">
              <a:xfrm>
                <a:off x="7521576" y="5426075"/>
                <a:ext cx="519113" cy="587375"/>
              </a:xfrm>
              <a:custGeom>
                <a:avLst/>
                <a:gdLst>
                  <a:gd name="T0" fmla="*/ 138 w 138"/>
                  <a:gd name="T1" fmla="*/ 42 h 156"/>
                  <a:gd name="T2" fmla="*/ 112 w 138"/>
                  <a:gd name="T3" fmla="*/ 133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3 h 156"/>
                  <a:gd name="T10" fmla="*/ 77 w 138"/>
                  <a:gd name="T11" fmla="*/ 0 h 156"/>
                  <a:gd name="T12" fmla="*/ 138 w 138"/>
                  <a:gd name="T13" fmla="*/ 4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2"/>
                    </a:moveTo>
                    <a:cubicBezTo>
                      <a:pt x="112" y="133"/>
                      <a:pt x="112" y="133"/>
                      <a:pt x="112" y="133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6"/>
                      <a:pt x="0" y="63"/>
                    </a:cubicBezTo>
                    <a:cubicBezTo>
                      <a:pt x="0" y="29"/>
                      <a:pt x="40" y="11"/>
                      <a:pt x="77" y="0"/>
                    </a:cubicBezTo>
                    <a:cubicBezTo>
                      <a:pt x="88" y="23"/>
                      <a:pt x="111" y="40"/>
                      <a:pt x="138" y="4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56"/>
              <p:cNvSpPr/>
              <p:nvPr/>
            </p:nvSpPr>
            <p:spPr bwMode="auto">
              <a:xfrm>
                <a:off x="6199188" y="2232025"/>
                <a:ext cx="1270000" cy="1431925"/>
              </a:xfrm>
              <a:custGeom>
                <a:avLst/>
                <a:gdLst>
                  <a:gd name="T0" fmla="*/ 61 w 338"/>
                  <a:gd name="T1" fmla="*/ 324 h 381"/>
                  <a:gd name="T2" fmla="*/ 0 w 338"/>
                  <a:gd name="T3" fmla="*/ 101 h 381"/>
                  <a:gd name="T4" fmla="*/ 147 w 338"/>
                  <a:gd name="T5" fmla="*/ 0 h 381"/>
                  <a:gd name="T6" fmla="*/ 338 w 338"/>
                  <a:gd name="T7" fmla="*/ 153 h 381"/>
                  <a:gd name="T8" fmla="*/ 338 w 338"/>
                  <a:gd name="T9" fmla="*/ 381 h 381"/>
                  <a:gd name="T10" fmla="*/ 24 w 338"/>
                  <a:gd name="T11" fmla="*/ 381 h 381"/>
                  <a:gd name="T12" fmla="*/ 61 w 338"/>
                  <a:gd name="T13" fmla="*/ 324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8" h="381">
                    <a:moveTo>
                      <a:pt x="61" y="324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65" y="96"/>
                      <a:pt x="120" y="56"/>
                      <a:pt x="147" y="0"/>
                    </a:cubicBezTo>
                    <a:cubicBezTo>
                      <a:pt x="240" y="25"/>
                      <a:pt x="338" y="71"/>
                      <a:pt x="338" y="153"/>
                    </a:cubicBezTo>
                    <a:cubicBezTo>
                      <a:pt x="338" y="307"/>
                      <a:pt x="338" y="381"/>
                      <a:pt x="338" y="381"/>
                    </a:cubicBezTo>
                    <a:cubicBezTo>
                      <a:pt x="24" y="381"/>
                      <a:pt x="24" y="381"/>
                      <a:pt x="24" y="381"/>
                    </a:cubicBezTo>
                    <a:lnTo>
                      <a:pt x="61" y="324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57"/>
              <p:cNvSpPr/>
              <p:nvPr/>
            </p:nvSpPr>
            <p:spPr bwMode="auto">
              <a:xfrm>
                <a:off x="6154738" y="5426075"/>
                <a:ext cx="517525" cy="582613"/>
              </a:xfrm>
              <a:custGeom>
                <a:avLst/>
                <a:gdLst>
                  <a:gd name="T0" fmla="*/ 138 w 138"/>
                  <a:gd name="T1" fmla="*/ 62 h 155"/>
                  <a:gd name="T2" fmla="*/ 138 w 138"/>
                  <a:gd name="T3" fmla="*/ 155 h 155"/>
                  <a:gd name="T4" fmla="*/ 10 w 138"/>
                  <a:gd name="T5" fmla="*/ 155 h 155"/>
                  <a:gd name="T6" fmla="*/ 25 w 138"/>
                  <a:gd name="T7" fmla="*/ 132 h 155"/>
                  <a:gd name="T8" fmla="*/ 0 w 138"/>
                  <a:gd name="T9" fmla="*/ 41 h 155"/>
                  <a:gd name="T10" fmla="*/ 60 w 138"/>
                  <a:gd name="T11" fmla="*/ 0 h 155"/>
                  <a:gd name="T12" fmla="*/ 138 w 138"/>
                  <a:gd name="T13" fmla="*/ 6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5">
                    <a:moveTo>
                      <a:pt x="138" y="62"/>
                    </a:moveTo>
                    <a:cubicBezTo>
                      <a:pt x="138" y="125"/>
                      <a:pt x="138" y="155"/>
                      <a:pt x="138" y="155"/>
                    </a:cubicBezTo>
                    <a:cubicBezTo>
                      <a:pt x="10" y="155"/>
                      <a:pt x="10" y="155"/>
                      <a:pt x="10" y="155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58"/>
              <p:cNvSpPr>
                <a:spLocks noEditPoints="1"/>
              </p:cNvSpPr>
              <p:nvPr/>
            </p:nvSpPr>
            <p:spPr bwMode="auto">
              <a:xfrm>
                <a:off x="5395913" y="841375"/>
                <a:ext cx="1479550" cy="1481138"/>
              </a:xfrm>
              <a:custGeom>
                <a:avLst/>
                <a:gdLst>
                  <a:gd name="T0" fmla="*/ 197 w 394"/>
                  <a:gd name="T1" fmla="*/ 0 h 394"/>
                  <a:gd name="T2" fmla="*/ 394 w 394"/>
                  <a:gd name="T3" fmla="*/ 197 h 394"/>
                  <a:gd name="T4" fmla="*/ 197 w 394"/>
                  <a:gd name="T5" fmla="*/ 394 h 394"/>
                  <a:gd name="T6" fmla="*/ 0 w 394"/>
                  <a:gd name="T7" fmla="*/ 197 h 394"/>
                  <a:gd name="T8" fmla="*/ 197 w 394"/>
                  <a:gd name="T9" fmla="*/ 0 h 394"/>
                  <a:gd name="T10" fmla="*/ 359 w 394"/>
                  <a:gd name="T11" fmla="*/ 190 h 394"/>
                  <a:gd name="T12" fmla="*/ 307 w 394"/>
                  <a:gd name="T13" fmla="*/ 79 h 394"/>
                  <a:gd name="T14" fmla="*/ 321 w 394"/>
                  <a:gd name="T15" fmla="*/ 157 h 394"/>
                  <a:gd name="T16" fmla="*/ 235 w 394"/>
                  <a:gd name="T17" fmla="*/ 331 h 394"/>
                  <a:gd name="T18" fmla="*/ 359 w 394"/>
                  <a:gd name="T19" fmla="*/ 19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4" h="394">
                    <a:moveTo>
                      <a:pt x="197" y="0"/>
                    </a:moveTo>
                    <a:cubicBezTo>
                      <a:pt x="306" y="0"/>
                      <a:pt x="394" y="88"/>
                      <a:pt x="394" y="197"/>
                    </a:cubicBezTo>
                    <a:cubicBezTo>
                      <a:pt x="394" y="306"/>
                      <a:pt x="306" y="394"/>
                      <a:pt x="197" y="394"/>
                    </a:cubicBezTo>
                    <a:cubicBezTo>
                      <a:pt x="88" y="394"/>
                      <a:pt x="0" y="306"/>
                      <a:pt x="0" y="197"/>
                    </a:cubicBezTo>
                    <a:cubicBezTo>
                      <a:pt x="0" y="88"/>
                      <a:pt x="88" y="0"/>
                      <a:pt x="197" y="0"/>
                    </a:cubicBezTo>
                    <a:close/>
                    <a:moveTo>
                      <a:pt x="359" y="190"/>
                    </a:moveTo>
                    <a:cubicBezTo>
                      <a:pt x="359" y="145"/>
                      <a:pt x="339" y="105"/>
                      <a:pt x="307" y="79"/>
                    </a:cubicBezTo>
                    <a:cubicBezTo>
                      <a:pt x="316" y="103"/>
                      <a:pt x="321" y="130"/>
                      <a:pt x="321" y="157"/>
                    </a:cubicBezTo>
                    <a:cubicBezTo>
                      <a:pt x="321" y="228"/>
                      <a:pt x="287" y="291"/>
                      <a:pt x="235" y="331"/>
                    </a:cubicBezTo>
                    <a:cubicBezTo>
                      <a:pt x="305" y="322"/>
                      <a:pt x="359" y="262"/>
                      <a:pt x="359" y="19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59"/>
              <p:cNvSpPr/>
              <p:nvPr/>
            </p:nvSpPr>
            <p:spPr bwMode="auto">
              <a:xfrm>
                <a:off x="5594351" y="5426075"/>
                <a:ext cx="522288" cy="582613"/>
              </a:xfrm>
              <a:custGeom>
                <a:avLst/>
                <a:gdLst>
                  <a:gd name="T0" fmla="*/ 139 w 139"/>
                  <a:gd name="T1" fmla="*/ 41 h 155"/>
                  <a:gd name="T2" fmla="*/ 113 w 139"/>
                  <a:gd name="T3" fmla="*/ 132 h 155"/>
                  <a:gd name="T4" fmla="*/ 129 w 139"/>
                  <a:gd name="T5" fmla="*/ 155 h 155"/>
                  <a:gd name="T6" fmla="*/ 0 w 139"/>
                  <a:gd name="T7" fmla="*/ 155 h 155"/>
                  <a:gd name="T8" fmla="*/ 0 w 139"/>
                  <a:gd name="T9" fmla="*/ 62 h 155"/>
                  <a:gd name="T10" fmla="*/ 78 w 139"/>
                  <a:gd name="T11" fmla="*/ 0 h 155"/>
                  <a:gd name="T12" fmla="*/ 139 w 139"/>
                  <a:gd name="T13" fmla="*/ 4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55">
                    <a:moveTo>
                      <a:pt x="139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55"/>
                      <a:pt x="0" y="125"/>
                      <a:pt x="0" y="62"/>
                    </a:cubicBezTo>
                    <a:cubicBezTo>
                      <a:pt x="0" y="29"/>
                      <a:pt x="41" y="10"/>
                      <a:pt x="78" y="0"/>
                    </a:cubicBezTo>
                    <a:cubicBezTo>
                      <a:pt x="89" y="23"/>
                      <a:pt x="112" y="39"/>
                      <a:pt x="139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60"/>
              <p:cNvSpPr>
                <a:spLocks noEditPoints="1"/>
              </p:cNvSpPr>
              <p:nvPr/>
            </p:nvSpPr>
            <p:spPr bwMode="auto">
              <a:xfrm>
                <a:off x="5827713" y="4859338"/>
                <a:ext cx="601663" cy="601663"/>
              </a:xfrm>
              <a:custGeom>
                <a:avLst/>
                <a:gdLst>
                  <a:gd name="T0" fmla="*/ 95 w 160"/>
                  <a:gd name="T1" fmla="*/ 135 h 160"/>
                  <a:gd name="T2" fmla="*/ 146 w 160"/>
                  <a:gd name="T3" fmla="*/ 77 h 160"/>
                  <a:gd name="T4" fmla="*/ 125 w 160"/>
                  <a:gd name="T5" fmla="*/ 32 h 160"/>
                  <a:gd name="T6" fmla="*/ 130 w 160"/>
                  <a:gd name="T7" fmla="*/ 64 h 160"/>
                  <a:gd name="T8" fmla="*/ 95 w 160"/>
                  <a:gd name="T9" fmla="*/ 135 h 160"/>
                  <a:gd name="T10" fmla="*/ 160 w 160"/>
                  <a:gd name="T11" fmla="*/ 80 h 160"/>
                  <a:gd name="T12" fmla="*/ 80 w 160"/>
                  <a:gd name="T13" fmla="*/ 160 h 160"/>
                  <a:gd name="T14" fmla="*/ 0 w 160"/>
                  <a:gd name="T15" fmla="*/ 80 h 160"/>
                  <a:gd name="T16" fmla="*/ 80 w 160"/>
                  <a:gd name="T17" fmla="*/ 0 h 160"/>
                  <a:gd name="T18" fmla="*/ 160 w 160"/>
                  <a:gd name="T19" fmla="*/ 8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0" h="160">
                    <a:moveTo>
                      <a:pt x="95" y="135"/>
                    </a:move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8" y="42"/>
                      <a:pt x="130" y="53"/>
                      <a:pt x="130" y="64"/>
                    </a:cubicBezTo>
                    <a:cubicBezTo>
                      <a:pt x="130" y="93"/>
                      <a:pt x="117" y="119"/>
                      <a:pt x="95" y="135"/>
                    </a:cubicBezTo>
                    <a:close/>
                    <a:moveTo>
                      <a:pt x="160" y="80"/>
                    </a:move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ubicBezTo>
                      <a:pt x="124" y="0"/>
                      <a:pt x="160" y="36"/>
                      <a:pt x="160" y="8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61"/>
              <p:cNvSpPr/>
              <p:nvPr/>
            </p:nvSpPr>
            <p:spPr bwMode="auto">
              <a:xfrm>
                <a:off x="4830763" y="2232025"/>
                <a:ext cx="1274763" cy="1431925"/>
              </a:xfrm>
              <a:custGeom>
                <a:avLst/>
                <a:gdLst>
                  <a:gd name="T0" fmla="*/ 0 w 339"/>
                  <a:gd name="T1" fmla="*/ 381 h 381"/>
                  <a:gd name="T2" fmla="*/ 0 w 339"/>
                  <a:gd name="T3" fmla="*/ 153 h 381"/>
                  <a:gd name="T4" fmla="*/ 191 w 339"/>
                  <a:gd name="T5" fmla="*/ 0 h 381"/>
                  <a:gd name="T6" fmla="*/ 339 w 339"/>
                  <a:gd name="T7" fmla="*/ 101 h 381"/>
                  <a:gd name="T8" fmla="*/ 277 w 339"/>
                  <a:gd name="T9" fmla="*/ 324 h 381"/>
                  <a:gd name="T10" fmla="*/ 314 w 339"/>
                  <a:gd name="T11" fmla="*/ 381 h 381"/>
                  <a:gd name="T12" fmla="*/ 0 w 339"/>
                  <a:gd name="T13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381">
                    <a:moveTo>
                      <a:pt x="0" y="381"/>
                    </a:moveTo>
                    <a:cubicBezTo>
                      <a:pt x="0" y="381"/>
                      <a:pt x="0" y="307"/>
                      <a:pt x="0" y="153"/>
                    </a:cubicBezTo>
                    <a:cubicBezTo>
                      <a:pt x="0" y="71"/>
                      <a:pt x="98" y="25"/>
                      <a:pt x="191" y="0"/>
                    </a:cubicBezTo>
                    <a:cubicBezTo>
                      <a:pt x="218" y="56"/>
                      <a:pt x="273" y="96"/>
                      <a:pt x="339" y="101"/>
                    </a:cubicBezTo>
                    <a:cubicBezTo>
                      <a:pt x="277" y="324"/>
                      <a:pt x="277" y="324"/>
                      <a:pt x="277" y="324"/>
                    </a:cubicBezTo>
                    <a:cubicBezTo>
                      <a:pt x="314" y="381"/>
                      <a:pt x="314" y="381"/>
                      <a:pt x="314" y="381"/>
                    </a:cubicBez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62"/>
              <p:cNvSpPr/>
              <p:nvPr/>
            </p:nvSpPr>
            <p:spPr bwMode="auto">
              <a:xfrm>
                <a:off x="4162426" y="5434013"/>
                <a:ext cx="519113" cy="585788"/>
              </a:xfrm>
              <a:custGeom>
                <a:avLst/>
                <a:gdLst>
                  <a:gd name="T0" fmla="*/ 138 w 138"/>
                  <a:gd name="T1" fmla="*/ 62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2 h 156"/>
                  <a:gd name="T8" fmla="*/ 0 w 138"/>
                  <a:gd name="T9" fmla="*/ 41 h 156"/>
                  <a:gd name="T10" fmla="*/ 60 w 138"/>
                  <a:gd name="T11" fmla="*/ 0 h 156"/>
                  <a:gd name="T12" fmla="*/ 138 w 138"/>
                  <a:gd name="T13" fmla="*/ 6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2"/>
                    </a:moveTo>
                    <a:cubicBezTo>
                      <a:pt x="138" y="125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63"/>
              <p:cNvSpPr>
                <a:spLocks noEditPoints="1"/>
              </p:cNvSpPr>
              <p:nvPr/>
            </p:nvSpPr>
            <p:spPr bwMode="auto">
              <a:xfrm>
                <a:off x="3832226" y="4867275"/>
                <a:ext cx="604838" cy="604838"/>
              </a:xfrm>
              <a:custGeom>
                <a:avLst/>
                <a:gdLst>
                  <a:gd name="T0" fmla="*/ 147 w 161"/>
                  <a:gd name="T1" fmla="*/ 78 h 161"/>
                  <a:gd name="T2" fmla="*/ 126 w 161"/>
                  <a:gd name="T3" fmla="*/ 32 h 161"/>
                  <a:gd name="T4" fmla="*/ 131 w 161"/>
                  <a:gd name="T5" fmla="*/ 64 h 161"/>
                  <a:gd name="T6" fmla="*/ 96 w 161"/>
                  <a:gd name="T7" fmla="*/ 135 h 161"/>
                  <a:gd name="T8" fmla="*/ 147 w 161"/>
                  <a:gd name="T9" fmla="*/ 78 h 161"/>
                  <a:gd name="T10" fmla="*/ 81 w 161"/>
                  <a:gd name="T11" fmla="*/ 0 h 161"/>
                  <a:gd name="T12" fmla="*/ 161 w 161"/>
                  <a:gd name="T13" fmla="*/ 80 h 161"/>
                  <a:gd name="T14" fmla="*/ 81 w 161"/>
                  <a:gd name="T15" fmla="*/ 161 h 161"/>
                  <a:gd name="T16" fmla="*/ 0 w 161"/>
                  <a:gd name="T17" fmla="*/ 80 h 161"/>
                  <a:gd name="T18" fmla="*/ 81 w 161"/>
                  <a:gd name="T1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7" y="78"/>
                    </a:moveTo>
                    <a:cubicBezTo>
                      <a:pt x="147" y="59"/>
                      <a:pt x="139" y="43"/>
                      <a:pt x="126" y="32"/>
                    </a:cubicBezTo>
                    <a:cubicBezTo>
                      <a:pt x="129" y="42"/>
                      <a:pt x="131" y="53"/>
                      <a:pt x="131" y="64"/>
                    </a:cubicBezTo>
                    <a:cubicBezTo>
                      <a:pt x="131" y="93"/>
                      <a:pt x="118" y="119"/>
                      <a:pt x="96" y="135"/>
                    </a:cubicBezTo>
                    <a:cubicBezTo>
                      <a:pt x="125" y="132"/>
                      <a:pt x="147" y="107"/>
                      <a:pt x="147" y="78"/>
                    </a:cubicBezTo>
                    <a:close/>
                    <a:moveTo>
                      <a:pt x="81" y="0"/>
                    </a:moveTo>
                    <a:cubicBezTo>
                      <a:pt x="125" y="0"/>
                      <a:pt x="161" y="36"/>
                      <a:pt x="161" y="80"/>
                    </a:cubicBezTo>
                    <a:cubicBezTo>
                      <a:pt x="161" y="125"/>
                      <a:pt x="125" y="161"/>
                      <a:pt x="81" y="161"/>
                    </a:cubicBezTo>
                    <a:cubicBezTo>
                      <a:pt x="36" y="161"/>
                      <a:pt x="0" y="125"/>
                      <a:pt x="0" y="80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64"/>
              <p:cNvSpPr/>
              <p:nvPr/>
            </p:nvSpPr>
            <p:spPr bwMode="auto">
              <a:xfrm>
                <a:off x="3602038" y="5434013"/>
                <a:ext cx="519113" cy="585788"/>
              </a:xfrm>
              <a:custGeom>
                <a:avLst/>
                <a:gdLst>
                  <a:gd name="T0" fmla="*/ 138 w 138"/>
                  <a:gd name="T1" fmla="*/ 41 h 156"/>
                  <a:gd name="T2" fmla="*/ 113 w 138"/>
                  <a:gd name="T3" fmla="*/ 132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2 h 156"/>
                  <a:gd name="T10" fmla="*/ 78 w 138"/>
                  <a:gd name="T11" fmla="*/ 0 h 156"/>
                  <a:gd name="T12" fmla="*/ 138 w 138"/>
                  <a:gd name="T13" fmla="*/ 4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5"/>
                      <a:pt x="0" y="62"/>
                    </a:cubicBezTo>
                    <a:cubicBezTo>
                      <a:pt x="0" y="29"/>
                      <a:pt x="40" y="10"/>
                      <a:pt x="78" y="0"/>
                    </a:cubicBezTo>
                    <a:cubicBezTo>
                      <a:pt x="89" y="23"/>
                      <a:pt x="112" y="39"/>
                      <a:pt x="138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27" name="矩形 126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主要目标顺利完成</a:t>
              </a:r>
            </a:p>
          </p:txBody>
        </p:sp>
        <p:sp>
          <p:nvSpPr>
            <p:cNvPr id="128" name="矩形 1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7177707" y="3573016"/>
            <a:ext cx="834492" cy="834492"/>
            <a:chOff x="8522033" y="3429000"/>
            <a:chExt cx="834492" cy="834492"/>
          </a:xfrm>
        </p:grpSpPr>
        <p:grpSp>
          <p:nvGrpSpPr>
            <p:cNvPr id="130" name="组合 129"/>
            <p:cNvGrpSpPr/>
            <p:nvPr/>
          </p:nvGrpSpPr>
          <p:grpSpPr>
            <a:xfrm>
              <a:off x="8522033" y="3429000"/>
              <a:ext cx="834492" cy="834492"/>
              <a:chOff x="1705099" y="2564904"/>
              <a:chExt cx="1800200" cy="1800200"/>
            </a:xfrm>
          </p:grpSpPr>
          <p:sp>
            <p:nvSpPr>
              <p:cNvPr id="146" name="椭圆 14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8751897" y="3624839"/>
              <a:ext cx="444667" cy="442813"/>
              <a:chOff x="3632200" y="998538"/>
              <a:chExt cx="4949826" cy="4929188"/>
            </a:xfrm>
            <a:solidFill>
              <a:srgbClr val="0070C0"/>
            </a:solidFill>
          </p:grpSpPr>
          <p:sp>
            <p:nvSpPr>
              <p:cNvPr id="132" name="Rectangle 94"/>
              <p:cNvSpPr>
                <a:spLocks noChangeArrowheads="1"/>
              </p:cNvSpPr>
              <p:nvPr/>
            </p:nvSpPr>
            <p:spPr bwMode="auto">
              <a:xfrm>
                <a:off x="3632200" y="4795838"/>
                <a:ext cx="615950" cy="1000125"/>
              </a:xfrm>
              <a:prstGeom prst="rect">
                <a:avLst/>
              </a:pr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95"/>
              <p:cNvSpPr>
                <a:spLocks noEditPoints="1"/>
              </p:cNvSpPr>
              <p:nvPr/>
            </p:nvSpPr>
            <p:spPr bwMode="auto">
              <a:xfrm>
                <a:off x="4451350" y="2814638"/>
                <a:ext cx="1409700" cy="1409700"/>
              </a:xfrm>
              <a:custGeom>
                <a:avLst/>
                <a:gdLst>
                  <a:gd name="T0" fmla="*/ 20 w 375"/>
                  <a:gd name="T1" fmla="*/ 187 h 375"/>
                  <a:gd name="T2" fmla="*/ 188 w 375"/>
                  <a:gd name="T3" fmla="*/ 20 h 375"/>
                  <a:gd name="T4" fmla="*/ 356 w 375"/>
                  <a:gd name="T5" fmla="*/ 187 h 375"/>
                  <a:gd name="T6" fmla="*/ 188 w 375"/>
                  <a:gd name="T7" fmla="*/ 355 h 375"/>
                  <a:gd name="T8" fmla="*/ 20 w 375"/>
                  <a:gd name="T9" fmla="*/ 187 h 375"/>
                  <a:gd name="T10" fmla="*/ 188 w 375"/>
                  <a:gd name="T11" fmla="*/ 0 h 375"/>
                  <a:gd name="T12" fmla="*/ 0 w 375"/>
                  <a:gd name="T13" fmla="*/ 187 h 375"/>
                  <a:gd name="T14" fmla="*/ 188 w 375"/>
                  <a:gd name="T15" fmla="*/ 375 h 375"/>
                  <a:gd name="T16" fmla="*/ 375 w 375"/>
                  <a:gd name="T17" fmla="*/ 187 h 375"/>
                  <a:gd name="T18" fmla="*/ 188 w 375"/>
                  <a:gd name="T1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5" h="375">
                    <a:moveTo>
                      <a:pt x="20" y="187"/>
                    </a:moveTo>
                    <a:cubicBezTo>
                      <a:pt x="20" y="95"/>
                      <a:pt x="95" y="20"/>
                      <a:pt x="188" y="20"/>
                    </a:cubicBezTo>
                    <a:cubicBezTo>
                      <a:pt x="280" y="20"/>
                      <a:pt x="356" y="95"/>
                      <a:pt x="356" y="187"/>
                    </a:cubicBezTo>
                    <a:cubicBezTo>
                      <a:pt x="356" y="280"/>
                      <a:pt x="280" y="355"/>
                      <a:pt x="188" y="355"/>
                    </a:cubicBezTo>
                    <a:cubicBezTo>
                      <a:pt x="95" y="355"/>
                      <a:pt x="20" y="280"/>
                      <a:pt x="20" y="187"/>
                    </a:cubicBezTo>
                    <a:close/>
                    <a:moveTo>
                      <a:pt x="188" y="0"/>
                    </a:moveTo>
                    <a:cubicBezTo>
                      <a:pt x="84" y="0"/>
                      <a:pt x="0" y="84"/>
                      <a:pt x="0" y="187"/>
                    </a:cubicBezTo>
                    <a:cubicBezTo>
                      <a:pt x="0" y="291"/>
                      <a:pt x="84" y="375"/>
                      <a:pt x="188" y="375"/>
                    </a:cubicBezTo>
                    <a:cubicBezTo>
                      <a:pt x="291" y="375"/>
                      <a:pt x="375" y="291"/>
                      <a:pt x="375" y="187"/>
                    </a:cubicBezTo>
                    <a:cubicBezTo>
                      <a:pt x="375" y="84"/>
                      <a:pt x="291" y="0"/>
                      <a:pt x="188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96"/>
              <p:cNvSpPr/>
              <p:nvPr/>
            </p:nvSpPr>
            <p:spPr bwMode="auto">
              <a:xfrm>
                <a:off x="4737100" y="3438526"/>
                <a:ext cx="406400" cy="455613"/>
              </a:xfrm>
              <a:custGeom>
                <a:avLst/>
                <a:gdLst>
                  <a:gd name="T0" fmla="*/ 88 w 108"/>
                  <a:gd name="T1" fmla="*/ 103 h 121"/>
                  <a:gd name="T2" fmla="*/ 108 w 108"/>
                  <a:gd name="T3" fmla="*/ 32 h 121"/>
                  <a:gd name="T4" fmla="*/ 61 w 108"/>
                  <a:gd name="T5" fmla="*/ 0 h 121"/>
                  <a:gd name="T6" fmla="*/ 0 w 108"/>
                  <a:gd name="T7" fmla="*/ 48 h 121"/>
                  <a:gd name="T8" fmla="*/ 0 w 108"/>
                  <a:gd name="T9" fmla="*/ 121 h 121"/>
                  <a:gd name="T10" fmla="*/ 100 w 108"/>
                  <a:gd name="T11" fmla="*/ 121 h 121"/>
                  <a:gd name="T12" fmla="*/ 88 w 108"/>
                  <a:gd name="T13" fmla="*/ 10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21">
                    <a:moveTo>
                      <a:pt x="88" y="103"/>
                    </a:moveTo>
                    <a:cubicBezTo>
                      <a:pt x="108" y="32"/>
                      <a:pt x="108" y="32"/>
                      <a:pt x="108" y="32"/>
                    </a:cubicBezTo>
                    <a:cubicBezTo>
                      <a:pt x="87" y="31"/>
                      <a:pt x="69" y="18"/>
                      <a:pt x="61" y="0"/>
                    </a:cubicBezTo>
                    <a:cubicBezTo>
                      <a:pt x="31" y="8"/>
                      <a:pt x="0" y="23"/>
                      <a:pt x="0" y="48"/>
                    </a:cubicBezTo>
                    <a:cubicBezTo>
                      <a:pt x="0" y="97"/>
                      <a:pt x="0" y="121"/>
                      <a:pt x="0" y="121"/>
                    </a:cubicBezTo>
                    <a:cubicBezTo>
                      <a:pt x="100" y="121"/>
                      <a:pt x="100" y="121"/>
                      <a:pt x="100" y="121"/>
                    </a:cubicBezTo>
                    <a:lnTo>
                      <a:pt x="88" y="103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97"/>
              <p:cNvSpPr/>
              <p:nvPr/>
            </p:nvSpPr>
            <p:spPr bwMode="auto">
              <a:xfrm>
                <a:off x="4335463" y="4067176"/>
                <a:ext cx="4246563" cy="1860550"/>
              </a:xfrm>
              <a:custGeom>
                <a:avLst/>
                <a:gdLst>
                  <a:gd name="T0" fmla="*/ 1102 w 1130"/>
                  <a:gd name="T1" fmla="*/ 108 h 495"/>
                  <a:gd name="T2" fmla="*/ 1120 w 1130"/>
                  <a:gd name="T3" fmla="*/ 34 h 495"/>
                  <a:gd name="T4" fmla="*/ 1042 w 1130"/>
                  <a:gd name="T5" fmla="*/ 36 h 495"/>
                  <a:gd name="T6" fmla="*/ 962 w 1130"/>
                  <a:gd name="T7" fmla="*/ 171 h 495"/>
                  <a:gd name="T8" fmla="*/ 775 w 1130"/>
                  <a:gd name="T9" fmla="*/ 275 h 495"/>
                  <a:gd name="T10" fmla="*/ 587 w 1130"/>
                  <a:gd name="T11" fmla="*/ 275 h 495"/>
                  <a:gd name="T12" fmla="*/ 479 w 1130"/>
                  <a:gd name="T13" fmla="*/ 223 h 495"/>
                  <a:gd name="T14" fmla="*/ 611 w 1130"/>
                  <a:gd name="T15" fmla="*/ 223 h 495"/>
                  <a:gd name="T16" fmla="*/ 715 w 1130"/>
                  <a:gd name="T17" fmla="*/ 152 h 495"/>
                  <a:gd name="T18" fmla="*/ 639 w 1130"/>
                  <a:gd name="T19" fmla="*/ 108 h 495"/>
                  <a:gd name="T20" fmla="*/ 575 w 1130"/>
                  <a:gd name="T21" fmla="*/ 108 h 495"/>
                  <a:gd name="T22" fmla="*/ 386 w 1130"/>
                  <a:gd name="T23" fmla="*/ 108 h 495"/>
                  <a:gd name="T24" fmla="*/ 310 w 1130"/>
                  <a:gd name="T25" fmla="*/ 128 h 495"/>
                  <a:gd name="T26" fmla="*/ 159 w 1130"/>
                  <a:gd name="T27" fmla="*/ 195 h 495"/>
                  <a:gd name="T28" fmla="*/ 53 w 1130"/>
                  <a:gd name="T29" fmla="*/ 215 h 495"/>
                  <a:gd name="T30" fmla="*/ 0 w 1130"/>
                  <a:gd name="T31" fmla="*/ 215 h 495"/>
                  <a:gd name="T32" fmla="*/ 0 w 1130"/>
                  <a:gd name="T33" fmla="*/ 435 h 495"/>
                  <a:gd name="T34" fmla="*/ 282 w 1130"/>
                  <a:gd name="T35" fmla="*/ 463 h 495"/>
                  <a:gd name="T36" fmla="*/ 641 w 1130"/>
                  <a:gd name="T37" fmla="*/ 463 h 495"/>
                  <a:gd name="T38" fmla="*/ 858 w 1130"/>
                  <a:gd name="T39" fmla="*/ 379 h 495"/>
                  <a:gd name="T40" fmla="*/ 1030 w 1130"/>
                  <a:gd name="T41" fmla="*/ 247 h 495"/>
                  <a:gd name="T42" fmla="*/ 1102 w 1130"/>
                  <a:gd name="T43" fmla="*/ 10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30" h="495">
                    <a:moveTo>
                      <a:pt x="1102" y="108"/>
                    </a:moveTo>
                    <a:cubicBezTo>
                      <a:pt x="1111" y="89"/>
                      <a:pt x="1130" y="54"/>
                      <a:pt x="1120" y="34"/>
                    </a:cubicBezTo>
                    <a:cubicBezTo>
                      <a:pt x="1105" y="0"/>
                      <a:pt x="1063" y="13"/>
                      <a:pt x="1042" y="36"/>
                    </a:cubicBezTo>
                    <a:cubicBezTo>
                      <a:pt x="962" y="171"/>
                      <a:pt x="962" y="171"/>
                      <a:pt x="962" y="171"/>
                    </a:cubicBezTo>
                    <a:cubicBezTo>
                      <a:pt x="775" y="275"/>
                      <a:pt x="775" y="275"/>
                      <a:pt x="775" y="275"/>
                    </a:cubicBezTo>
                    <a:cubicBezTo>
                      <a:pt x="775" y="275"/>
                      <a:pt x="667" y="275"/>
                      <a:pt x="587" y="275"/>
                    </a:cubicBezTo>
                    <a:cubicBezTo>
                      <a:pt x="507" y="275"/>
                      <a:pt x="479" y="223"/>
                      <a:pt x="479" y="223"/>
                    </a:cubicBezTo>
                    <a:cubicBezTo>
                      <a:pt x="479" y="223"/>
                      <a:pt x="531" y="223"/>
                      <a:pt x="611" y="223"/>
                    </a:cubicBezTo>
                    <a:cubicBezTo>
                      <a:pt x="691" y="223"/>
                      <a:pt x="715" y="207"/>
                      <a:pt x="715" y="152"/>
                    </a:cubicBezTo>
                    <a:cubicBezTo>
                      <a:pt x="715" y="96"/>
                      <a:pt x="639" y="108"/>
                      <a:pt x="639" y="108"/>
                    </a:cubicBezTo>
                    <a:cubicBezTo>
                      <a:pt x="575" y="108"/>
                      <a:pt x="575" y="108"/>
                      <a:pt x="575" y="108"/>
                    </a:cubicBezTo>
                    <a:cubicBezTo>
                      <a:pt x="575" y="108"/>
                      <a:pt x="435" y="108"/>
                      <a:pt x="386" y="108"/>
                    </a:cubicBezTo>
                    <a:cubicBezTo>
                      <a:pt x="338" y="108"/>
                      <a:pt x="310" y="128"/>
                      <a:pt x="310" y="128"/>
                    </a:cubicBezTo>
                    <a:cubicBezTo>
                      <a:pt x="159" y="195"/>
                      <a:pt x="159" y="195"/>
                      <a:pt x="159" y="195"/>
                    </a:cubicBezTo>
                    <a:cubicBezTo>
                      <a:pt x="159" y="195"/>
                      <a:pt x="107" y="215"/>
                      <a:pt x="53" y="215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435"/>
                      <a:pt x="0" y="435"/>
                      <a:pt x="0" y="435"/>
                    </a:cubicBezTo>
                    <a:cubicBezTo>
                      <a:pt x="0" y="435"/>
                      <a:pt x="213" y="443"/>
                      <a:pt x="282" y="463"/>
                    </a:cubicBezTo>
                    <a:cubicBezTo>
                      <a:pt x="282" y="463"/>
                      <a:pt x="448" y="495"/>
                      <a:pt x="641" y="463"/>
                    </a:cubicBezTo>
                    <a:cubicBezTo>
                      <a:pt x="707" y="452"/>
                      <a:pt x="858" y="379"/>
                      <a:pt x="858" y="379"/>
                    </a:cubicBezTo>
                    <a:cubicBezTo>
                      <a:pt x="1030" y="247"/>
                      <a:pt x="1030" y="247"/>
                      <a:pt x="1030" y="247"/>
                    </a:cubicBezTo>
                    <a:cubicBezTo>
                      <a:pt x="1030" y="247"/>
                      <a:pt x="1066" y="184"/>
                      <a:pt x="1102" y="108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98"/>
              <p:cNvSpPr>
                <a:spLocks noEditPoints="1"/>
              </p:cNvSpPr>
              <p:nvPr/>
            </p:nvSpPr>
            <p:spPr bwMode="auto">
              <a:xfrm>
                <a:off x="4924425" y="2998788"/>
                <a:ext cx="469900" cy="469900"/>
              </a:xfrm>
              <a:custGeom>
                <a:avLst/>
                <a:gdLst>
                  <a:gd name="T0" fmla="*/ 24 w 125"/>
                  <a:gd name="T1" fmla="*/ 50 h 125"/>
                  <a:gd name="T2" fmla="*/ 51 w 125"/>
                  <a:gd name="T3" fmla="*/ 105 h 125"/>
                  <a:gd name="T4" fmla="*/ 12 w 125"/>
                  <a:gd name="T5" fmla="*/ 60 h 125"/>
                  <a:gd name="T6" fmla="*/ 28 w 125"/>
                  <a:gd name="T7" fmla="*/ 25 h 125"/>
                  <a:gd name="T8" fmla="*/ 24 w 125"/>
                  <a:gd name="T9" fmla="*/ 50 h 125"/>
                  <a:gd name="T10" fmla="*/ 125 w 125"/>
                  <a:gd name="T11" fmla="*/ 62 h 125"/>
                  <a:gd name="T12" fmla="*/ 63 w 125"/>
                  <a:gd name="T13" fmla="*/ 0 h 125"/>
                  <a:gd name="T14" fmla="*/ 0 w 125"/>
                  <a:gd name="T15" fmla="*/ 62 h 125"/>
                  <a:gd name="T16" fmla="*/ 63 w 125"/>
                  <a:gd name="T17" fmla="*/ 125 h 125"/>
                  <a:gd name="T18" fmla="*/ 125 w 125"/>
                  <a:gd name="T19" fmla="*/ 6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125">
                    <a:moveTo>
                      <a:pt x="24" y="50"/>
                    </a:moveTo>
                    <a:cubicBezTo>
                      <a:pt x="24" y="72"/>
                      <a:pt x="34" y="92"/>
                      <a:pt x="51" y="105"/>
                    </a:cubicBezTo>
                    <a:cubicBezTo>
                      <a:pt x="29" y="102"/>
                      <a:pt x="12" y="83"/>
                      <a:pt x="12" y="60"/>
                    </a:cubicBezTo>
                    <a:cubicBezTo>
                      <a:pt x="12" y="46"/>
                      <a:pt x="18" y="33"/>
                      <a:pt x="28" y="25"/>
                    </a:cubicBezTo>
                    <a:cubicBezTo>
                      <a:pt x="25" y="33"/>
                      <a:pt x="24" y="41"/>
                      <a:pt x="24" y="50"/>
                    </a:cubicBezTo>
                    <a:close/>
                    <a:moveTo>
                      <a:pt x="125" y="62"/>
                    </a:moveTo>
                    <a:cubicBezTo>
                      <a:pt x="125" y="28"/>
                      <a:pt x="97" y="0"/>
                      <a:pt x="63" y="0"/>
                    </a:cubicBezTo>
                    <a:cubicBezTo>
                      <a:pt x="28" y="0"/>
                      <a:pt x="0" y="28"/>
                      <a:pt x="0" y="62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2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99"/>
              <p:cNvSpPr/>
              <p:nvPr/>
            </p:nvSpPr>
            <p:spPr bwMode="auto">
              <a:xfrm>
                <a:off x="5173663" y="3438526"/>
                <a:ext cx="401638" cy="455613"/>
              </a:xfrm>
              <a:custGeom>
                <a:avLst/>
                <a:gdLst>
                  <a:gd name="T0" fmla="*/ 46 w 107"/>
                  <a:gd name="T1" fmla="*/ 0 h 121"/>
                  <a:gd name="T2" fmla="*/ 0 w 107"/>
                  <a:gd name="T3" fmla="*/ 32 h 121"/>
                  <a:gd name="T4" fmla="*/ 19 w 107"/>
                  <a:gd name="T5" fmla="*/ 103 h 121"/>
                  <a:gd name="T6" fmla="*/ 7 w 107"/>
                  <a:gd name="T7" fmla="*/ 121 h 121"/>
                  <a:gd name="T8" fmla="*/ 107 w 107"/>
                  <a:gd name="T9" fmla="*/ 121 h 121"/>
                  <a:gd name="T10" fmla="*/ 107 w 107"/>
                  <a:gd name="T11" fmla="*/ 48 h 121"/>
                  <a:gd name="T12" fmla="*/ 46 w 107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21">
                    <a:moveTo>
                      <a:pt x="46" y="0"/>
                    </a:moveTo>
                    <a:cubicBezTo>
                      <a:pt x="38" y="18"/>
                      <a:pt x="20" y="31"/>
                      <a:pt x="0" y="32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107" y="121"/>
                      <a:pt x="107" y="121"/>
                      <a:pt x="107" y="121"/>
                    </a:cubicBezTo>
                    <a:cubicBezTo>
                      <a:pt x="107" y="121"/>
                      <a:pt x="107" y="97"/>
                      <a:pt x="107" y="48"/>
                    </a:cubicBezTo>
                    <a:cubicBezTo>
                      <a:pt x="107" y="23"/>
                      <a:pt x="76" y="8"/>
                      <a:pt x="46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00"/>
              <p:cNvSpPr>
                <a:spLocks noEditPoints="1"/>
              </p:cNvSpPr>
              <p:nvPr/>
            </p:nvSpPr>
            <p:spPr bwMode="auto">
              <a:xfrm>
                <a:off x="5751513" y="998538"/>
                <a:ext cx="2093913" cy="2093913"/>
              </a:xfrm>
              <a:custGeom>
                <a:avLst/>
                <a:gdLst>
                  <a:gd name="T0" fmla="*/ 278 w 557"/>
                  <a:gd name="T1" fmla="*/ 557 h 557"/>
                  <a:gd name="T2" fmla="*/ 557 w 557"/>
                  <a:gd name="T3" fmla="*/ 278 h 557"/>
                  <a:gd name="T4" fmla="*/ 278 w 557"/>
                  <a:gd name="T5" fmla="*/ 0 h 557"/>
                  <a:gd name="T6" fmla="*/ 0 w 557"/>
                  <a:gd name="T7" fmla="*/ 278 h 557"/>
                  <a:gd name="T8" fmla="*/ 278 w 557"/>
                  <a:gd name="T9" fmla="*/ 557 h 557"/>
                  <a:gd name="T10" fmla="*/ 278 w 557"/>
                  <a:gd name="T11" fmla="*/ 29 h 557"/>
                  <a:gd name="T12" fmla="*/ 528 w 557"/>
                  <a:gd name="T13" fmla="*/ 278 h 557"/>
                  <a:gd name="T14" fmla="*/ 278 w 557"/>
                  <a:gd name="T15" fmla="*/ 528 h 557"/>
                  <a:gd name="T16" fmla="*/ 29 w 557"/>
                  <a:gd name="T17" fmla="*/ 278 h 557"/>
                  <a:gd name="T18" fmla="*/ 278 w 557"/>
                  <a:gd name="T19" fmla="*/ 29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7" h="557">
                    <a:moveTo>
                      <a:pt x="278" y="557"/>
                    </a:moveTo>
                    <a:cubicBezTo>
                      <a:pt x="432" y="557"/>
                      <a:pt x="557" y="432"/>
                      <a:pt x="557" y="278"/>
                    </a:cubicBezTo>
                    <a:cubicBezTo>
                      <a:pt x="557" y="125"/>
                      <a:pt x="432" y="0"/>
                      <a:pt x="278" y="0"/>
                    </a:cubicBezTo>
                    <a:cubicBezTo>
                      <a:pt x="125" y="0"/>
                      <a:pt x="0" y="125"/>
                      <a:pt x="0" y="278"/>
                    </a:cubicBezTo>
                    <a:cubicBezTo>
                      <a:pt x="0" y="432"/>
                      <a:pt x="125" y="557"/>
                      <a:pt x="278" y="557"/>
                    </a:cubicBezTo>
                    <a:close/>
                    <a:moveTo>
                      <a:pt x="278" y="29"/>
                    </a:moveTo>
                    <a:cubicBezTo>
                      <a:pt x="416" y="29"/>
                      <a:pt x="528" y="141"/>
                      <a:pt x="528" y="278"/>
                    </a:cubicBezTo>
                    <a:cubicBezTo>
                      <a:pt x="528" y="416"/>
                      <a:pt x="416" y="528"/>
                      <a:pt x="278" y="528"/>
                    </a:cubicBezTo>
                    <a:cubicBezTo>
                      <a:pt x="141" y="528"/>
                      <a:pt x="29" y="416"/>
                      <a:pt x="29" y="278"/>
                    </a:cubicBezTo>
                    <a:cubicBezTo>
                      <a:pt x="29" y="141"/>
                      <a:pt x="141" y="29"/>
                      <a:pt x="278" y="2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101"/>
              <p:cNvSpPr/>
              <p:nvPr/>
            </p:nvSpPr>
            <p:spPr bwMode="auto">
              <a:xfrm>
                <a:off x="6180138" y="1938338"/>
                <a:ext cx="598488" cy="673100"/>
              </a:xfrm>
              <a:custGeom>
                <a:avLst/>
                <a:gdLst>
                  <a:gd name="T0" fmla="*/ 0 w 159"/>
                  <a:gd name="T1" fmla="*/ 179 h 179"/>
                  <a:gd name="T2" fmla="*/ 147 w 159"/>
                  <a:gd name="T3" fmla="*/ 179 h 179"/>
                  <a:gd name="T4" fmla="*/ 130 w 159"/>
                  <a:gd name="T5" fmla="*/ 152 h 179"/>
                  <a:gd name="T6" fmla="*/ 159 w 159"/>
                  <a:gd name="T7" fmla="*/ 48 h 179"/>
                  <a:gd name="T8" fmla="*/ 90 w 159"/>
                  <a:gd name="T9" fmla="*/ 0 h 179"/>
                  <a:gd name="T10" fmla="*/ 0 w 159"/>
                  <a:gd name="T11" fmla="*/ 72 h 179"/>
                  <a:gd name="T12" fmla="*/ 0 w 159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179">
                    <a:moveTo>
                      <a:pt x="0" y="179"/>
                    </a:moveTo>
                    <a:cubicBezTo>
                      <a:pt x="147" y="179"/>
                      <a:pt x="147" y="179"/>
                      <a:pt x="147" y="179"/>
                    </a:cubicBezTo>
                    <a:cubicBezTo>
                      <a:pt x="130" y="152"/>
                      <a:pt x="130" y="152"/>
                      <a:pt x="130" y="152"/>
                    </a:cubicBezTo>
                    <a:cubicBezTo>
                      <a:pt x="159" y="48"/>
                      <a:pt x="159" y="48"/>
                      <a:pt x="159" y="48"/>
                    </a:cubicBezTo>
                    <a:cubicBezTo>
                      <a:pt x="128" y="45"/>
                      <a:pt x="102" y="27"/>
                      <a:pt x="90" y="0"/>
                    </a:cubicBezTo>
                    <a:cubicBezTo>
                      <a:pt x="46" y="12"/>
                      <a:pt x="0" y="34"/>
                      <a:pt x="0" y="72"/>
                    </a:cubicBezTo>
                    <a:cubicBezTo>
                      <a:pt x="0" y="144"/>
                      <a:pt x="0" y="179"/>
                      <a:pt x="0" y="17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02"/>
              <p:cNvSpPr>
                <a:spLocks noEditPoints="1"/>
              </p:cNvSpPr>
              <p:nvPr/>
            </p:nvSpPr>
            <p:spPr bwMode="auto">
              <a:xfrm>
                <a:off x="6457950" y="1292226"/>
                <a:ext cx="692150" cy="692150"/>
              </a:xfrm>
              <a:custGeom>
                <a:avLst/>
                <a:gdLst>
                  <a:gd name="T0" fmla="*/ 92 w 184"/>
                  <a:gd name="T1" fmla="*/ 184 h 184"/>
                  <a:gd name="T2" fmla="*/ 184 w 184"/>
                  <a:gd name="T3" fmla="*/ 92 h 184"/>
                  <a:gd name="T4" fmla="*/ 92 w 184"/>
                  <a:gd name="T5" fmla="*/ 0 h 184"/>
                  <a:gd name="T6" fmla="*/ 0 w 184"/>
                  <a:gd name="T7" fmla="*/ 92 h 184"/>
                  <a:gd name="T8" fmla="*/ 92 w 184"/>
                  <a:gd name="T9" fmla="*/ 184 h 184"/>
                  <a:gd name="T10" fmla="*/ 34 w 184"/>
                  <a:gd name="T11" fmla="*/ 73 h 184"/>
                  <a:gd name="T12" fmla="*/ 75 w 184"/>
                  <a:gd name="T13" fmla="*/ 154 h 184"/>
                  <a:gd name="T14" fmla="*/ 17 w 184"/>
                  <a:gd name="T15" fmla="*/ 88 h 184"/>
                  <a:gd name="T16" fmla="*/ 41 w 184"/>
                  <a:gd name="T17" fmla="*/ 37 h 184"/>
                  <a:gd name="T18" fmla="*/ 34 w 184"/>
                  <a:gd name="T19" fmla="*/ 7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84">
                    <a:moveTo>
                      <a:pt x="92" y="184"/>
                    </a:moveTo>
                    <a:cubicBezTo>
                      <a:pt x="143" y="184"/>
                      <a:pt x="184" y="142"/>
                      <a:pt x="184" y="92"/>
                    </a:cubicBezTo>
                    <a:cubicBezTo>
                      <a:pt x="184" y="41"/>
                      <a:pt x="143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4"/>
                      <a:pt x="92" y="184"/>
                    </a:cubicBezTo>
                    <a:close/>
                    <a:moveTo>
                      <a:pt x="34" y="73"/>
                    </a:moveTo>
                    <a:cubicBezTo>
                      <a:pt x="34" y="106"/>
                      <a:pt x="50" y="136"/>
                      <a:pt x="75" y="154"/>
                    </a:cubicBezTo>
                    <a:cubicBezTo>
                      <a:pt x="42" y="150"/>
                      <a:pt x="17" y="122"/>
                      <a:pt x="17" y="88"/>
                    </a:cubicBezTo>
                    <a:cubicBezTo>
                      <a:pt x="17" y="68"/>
                      <a:pt x="26" y="49"/>
                      <a:pt x="41" y="37"/>
                    </a:cubicBezTo>
                    <a:cubicBezTo>
                      <a:pt x="37" y="48"/>
                      <a:pt x="34" y="60"/>
                      <a:pt x="34" y="73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103"/>
              <p:cNvSpPr/>
              <p:nvPr/>
            </p:nvSpPr>
            <p:spPr bwMode="auto">
              <a:xfrm>
                <a:off x="6819900" y="1938338"/>
                <a:ext cx="593725" cy="673100"/>
              </a:xfrm>
              <a:custGeom>
                <a:avLst/>
                <a:gdLst>
                  <a:gd name="T0" fmla="*/ 69 w 158"/>
                  <a:gd name="T1" fmla="*/ 0 h 179"/>
                  <a:gd name="T2" fmla="*/ 0 w 158"/>
                  <a:gd name="T3" fmla="*/ 48 h 179"/>
                  <a:gd name="T4" fmla="*/ 29 w 158"/>
                  <a:gd name="T5" fmla="*/ 152 h 179"/>
                  <a:gd name="T6" fmla="*/ 12 w 158"/>
                  <a:gd name="T7" fmla="*/ 179 h 179"/>
                  <a:gd name="T8" fmla="*/ 158 w 158"/>
                  <a:gd name="T9" fmla="*/ 179 h 179"/>
                  <a:gd name="T10" fmla="*/ 158 w 158"/>
                  <a:gd name="T11" fmla="*/ 72 h 179"/>
                  <a:gd name="T12" fmla="*/ 69 w 158"/>
                  <a:gd name="T1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179">
                    <a:moveTo>
                      <a:pt x="69" y="0"/>
                    </a:moveTo>
                    <a:cubicBezTo>
                      <a:pt x="57" y="27"/>
                      <a:pt x="31" y="45"/>
                      <a:pt x="0" y="48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12" y="179"/>
                      <a:pt x="12" y="179"/>
                      <a:pt x="12" y="179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58" y="179"/>
                      <a:pt x="158" y="144"/>
                      <a:pt x="158" y="72"/>
                    </a:cubicBezTo>
                    <a:cubicBezTo>
                      <a:pt x="158" y="34"/>
                      <a:pt x="112" y="12"/>
                      <a:pt x="69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04"/>
              <p:cNvSpPr/>
              <p:nvPr/>
            </p:nvSpPr>
            <p:spPr bwMode="auto">
              <a:xfrm>
                <a:off x="7037388" y="3814763"/>
                <a:ext cx="271463" cy="300038"/>
              </a:xfrm>
              <a:custGeom>
                <a:avLst/>
                <a:gdLst>
                  <a:gd name="T0" fmla="*/ 41 w 72"/>
                  <a:gd name="T1" fmla="*/ 0 h 80"/>
                  <a:gd name="T2" fmla="*/ 0 w 72"/>
                  <a:gd name="T3" fmla="*/ 32 h 80"/>
                  <a:gd name="T4" fmla="*/ 0 w 72"/>
                  <a:gd name="T5" fmla="*/ 80 h 80"/>
                  <a:gd name="T6" fmla="*/ 67 w 72"/>
                  <a:gd name="T7" fmla="*/ 80 h 80"/>
                  <a:gd name="T8" fmla="*/ 59 w 72"/>
                  <a:gd name="T9" fmla="*/ 68 h 80"/>
                  <a:gd name="T10" fmla="*/ 72 w 72"/>
                  <a:gd name="T11" fmla="*/ 21 h 80"/>
                  <a:gd name="T12" fmla="*/ 41 w 72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41" y="0"/>
                    </a:moveTo>
                    <a:cubicBezTo>
                      <a:pt x="21" y="5"/>
                      <a:pt x="0" y="15"/>
                      <a:pt x="0" y="32"/>
                    </a:cubicBezTo>
                    <a:cubicBezTo>
                      <a:pt x="0" y="65"/>
                      <a:pt x="0" y="80"/>
                      <a:pt x="0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58" y="20"/>
                      <a:pt x="46" y="12"/>
                      <a:pt x="41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105"/>
              <p:cNvSpPr>
                <a:spLocks noEditPoints="1"/>
              </p:cNvSpPr>
              <p:nvPr/>
            </p:nvSpPr>
            <p:spPr bwMode="auto">
              <a:xfrm>
                <a:off x="7165975" y="3517901"/>
                <a:ext cx="311150" cy="315913"/>
              </a:xfrm>
              <a:custGeom>
                <a:avLst/>
                <a:gdLst>
                  <a:gd name="T0" fmla="*/ 33 w 83"/>
                  <a:gd name="T1" fmla="*/ 70 h 84"/>
                  <a:gd name="T2" fmla="*/ 7 w 83"/>
                  <a:gd name="T3" fmla="*/ 40 h 84"/>
                  <a:gd name="T4" fmla="*/ 18 w 83"/>
                  <a:gd name="T5" fmla="*/ 17 h 84"/>
                  <a:gd name="T6" fmla="*/ 15 w 83"/>
                  <a:gd name="T7" fmla="*/ 34 h 84"/>
                  <a:gd name="T8" fmla="*/ 33 w 83"/>
                  <a:gd name="T9" fmla="*/ 70 h 84"/>
                  <a:gd name="T10" fmla="*/ 41 w 83"/>
                  <a:gd name="T11" fmla="*/ 84 h 84"/>
                  <a:gd name="T12" fmla="*/ 83 w 83"/>
                  <a:gd name="T13" fmla="*/ 42 h 84"/>
                  <a:gd name="T14" fmla="*/ 41 w 83"/>
                  <a:gd name="T15" fmla="*/ 0 h 84"/>
                  <a:gd name="T16" fmla="*/ 0 w 83"/>
                  <a:gd name="T17" fmla="*/ 42 h 84"/>
                  <a:gd name="T18" fmla="*/ 41 w 83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" h="84">
                    <a:moveTo>
                      <a:pt x="33" y="70"/>
                    </a:moveTo>
                    <a:cubicBezTo>
                      <a:pt x="19" y="69"/>
                      <a:pt x="7" y="56"/>
                      <a:pt x="7" y="40"/>
                    </a:cubicBezTo>
                    <a:cubicBezTo>
                      <a:pt x="7" y="31"/>
                      <a:pt x="11" y="23"/>
                      <a:pt x="18" y="17"/>
                    </a:cubicBezTo>
                    <a:cubicBezTo>
                      <a:pt x="16" y="22"/>
                      <a:pt x="15" y="28"/>
                      <a:pt x="15" y="34"/>
                    </a:cubicBezTo>
                    <a:cubicBezTo>
                      <a:pt x="15" y="49"/>
                      <a:pt x="22" y="62"/>
                      <a:pt x="33" y="70"/>
                    </a:cubicBezTo>
                    <a:close/>
                    <a:moveTo>
                      <a:pt x="41" y="84"/>
                    </a:moveTo>
                    <a:cubicBezTo>
                      <a:pt x="64" y="84"/>
                      <a:pt x="83" y="65"/>
                      <a:pt x="83" y="42"/>
                    </a:cubicBezTo>
                    <a:cubicBezTo>
                      <a:pt x="83" y="19"/>
                      <a:pt x="64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5"/>
                      <a:pt x="18" y="84"/>
                      <a:pt x="41" y="8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106"/>
              <p:cNvSpPr/>
              <p:nvPr/>
            </p:nvSpPr>
            <p:spPr bwMode="auto">
              <a:xfrm>
                <a:off x="7326313" y="3814763"/>
                <a:ext cx="271463" cy="300038"/>
              </a:xfrm>
              <a:custGeom>
                <a:avLst/>
                <a:gdLst>
                  <a:gd name="T0" fmla="*/ 72 w 72"/>
                  <a:gd name="T1" fmla="*/ 80 h 80"/>
                  <a:gd name="T2" fmla="*/ 72 w 72"/>
                  <a:gd name="T3" fmla="*/ 32 h 80"/>
                  <a:gd name="T4" fmla="*/ 31 w 72"/>
                  <a:gd name="T5" fmla="*/ 0 h 80"/>
                  <a:gd name="T6" fmla="*/ 0 w 72"/>
                  <a:gd name="T7" fmla="*/ 21 h 80"/>
                  <a:gd name="T8" fmla="*/ 13 w 72"/>
                  <a:gd name="T9" fmla="*/ 68 h 80"/>
                  <a:gd name="T10" fmla="*/ 5 w 72"/>
                  <a:gd name="T11" fmla="*/ 80 h 80"/>
                  <a:gd name="T12" fmla="*/ 72 w 72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72" y="80"/>
                    </a:moveTo>
                    <a:cubicBezTo>
                      <a:pt x="72" y="80"/>
                      <a:pt x="72" y="65"/>
                      <a:pt x="72" y="32"/>
                    </a:cubicBezTo>
                    <a:cubicBezTo>
                      <a:pt x="72" y="15"/>
                      <a:pt x="51" y="5"/>
                      <a:pt x="31" y="0"/>
                    </a:cubicBezTo>
                    <a:cubicBezTo>
                      <a:pt x="26" y="12"/>
                      <a:pt x="14" y="20"/>
                      <a:pt x="0" y="21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80"/>
                      <a:pt x="5" y="80"/>
                      <a:pt x="5" y="80"/>
                    </a:cubicBezTo>
                    <a:lnTo>
                      <a:pt x="72" y="8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107"/>
              <p:cNvSpPr>
                <a:spLocks noEditPoints="1"/>
              </p:cNvSpPr>
              <p:nvPr/>
            </p:nvSpPr>
            <p:spPr bwMode="auto">
              <a:xfrm>
                <a:off x="6834188" y="3394076"/>
                <a:ext cx="1003300" cy="1000125"/>
              </a:xfrm>
              <a:custGeom>
                <a:avLst/>
                <a:gdLst>
                  <a:gd name="T0" fmla="*/ 134 w 267"/>
                  <a:gd name="T1" fmla="*/ 266 h 266"/>
                  <a:gd name="T2" fmla="*/ 267 w 267"/>
                  <a:gd name="T3" fmla="*/ 133 h 266"/>
                  <a:gd name="T4" fmla="*/ 134 w 267"/>
                  <a:gd name="T5" fmla="*/ 0 h 266"/>
                  <a:gd name="T6" fmla="*/ 0 w 267"/>
                  <a:gd name="T7" fmla="*/ 133 h 266"/>
                  <a:gd name="T8" fmla="*/ 134 w 267"/>
                  <a:gd name="T9" fmla="*/ 266 h 266"/>
                  <a:gd name="T10" fmla="*/ 134 w 267"/>
                  <a:gd name="T11" fmla="*/ 14 h 266"/>
                  <a:gd name="T12" fmla="*/ 253 w 267"/>
                  <a:gd name="T13" fmla="*/ 133 h 266"/>
                  <a:gd name="T14" fmla="*/ 134 w 267"/>
                  <a:gd name="T15" fmla="*/ 253 h 266"/>
                  <a:gd name="T16" fmla="*/ 14 w 267"/>
                  <a:gd name="T17" fmla="*/ 133 h 266"/>
                  <a:gd name="T18" fmla="*/ 134 w 267"/>
                  <a:gd name="T19" fmla="*/ 1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7" h="266">
                    <a:moveTo>
                      <a:pt x="134" y="266"/>
                    </a:moveTo>
                    <a:cubicBezTo>
                      <a:pt x="207" y="266"/>
                      <a:pt x="267" y="207"/>
                      <a:pt x="267" y="133"/>
                    </a:cubicBezTo>
                    <a:cubicBezTo>
                      <a:pt x="267" y="60"/>
                      <a:pt x="207" y="0"/>
                      <a:pt x="134" y="0"/>
                    </a:cubicBezTo>
                    <a:cubicBezTo>
                      <a:pt x="60" y="0"/>
                      <a:pt x="0" y="60"/>
                      <a:pt x="0" y="133"/>
                    </a:cubicBezTo>
                    <a:cubicBezTo>
                      <a:pt x="0" y="207"/>
                      <a:pt x="60" y="266"/>
                      <a:pt x="134" y="266"/>
                    </a:cubicBezTo>
                    <a:close/>
                    <a:moveTo>
                      <a:pt x="134" y="14"/>
                    </a:moveTo>
                    <a:cubicBezTo>
                      <a:pt x="199" y="14"/>
                      <a:pt x="253" y="67"/>
                      <a:pt x="253" y="133"/>
                    </a:cubicBezTo>
                    <a:cubicBezTo>
                      <a:pt x="253" y="199"/>
                      <a:pt x="199" y="253"/>
                      <a:pt x="134" y="253"/>
                    </a:cubicBezTo>
                    <a:cubicBezTo>
                      <a:pt x="68" y="253"/>
                      <a:pt x="14" y="199"/>
                      <a:pt x="14" y="133"/>
                    </a:cubicBezTo>
                    <a:cubicBezTo>
                      <a:pt x="14" y="67"/>
                      <a:pt x="68" y="14"/>
                      <a:pt x="134" y="1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48" name="组合 147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149" name="矩形 14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重点工程项目竣工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7177707" y="4869160"/>
            <a:ext cx="834492" cy="834492"/>
            <a:chOff x="8500277" y="4725144"/>
            <a:chExt cx="834492" cy="834492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00277" y="4725144"/>
              <a:ext cx="834492" cy="834492"/>
              <a:chOff x="1705099" y="2564904"/>
              <a:chExt cx="1800200" cy="1800200"/>
            </a:xfrm>
          </p:grpSpPr>
          <p:sp>
            <p:nvSpPr>
              <p:cNvPr id="166" name="椭圆 1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3" name="组合 152"/>
            <p:cNvGrpSpPr/>
            <p:nvPr/>
          </p:nvGrpSpPr>
          <p:grpSpPr>
            <a:xfrm>
              <a:off x="8666169" y="4928068"/>
              <a:ext cx="502709" cy="429419"/>
              <a:chOff x="5322888" y="2767013"/>
              <a:chExt cx="1546225" cy="1320801"/>
            </a:xfrm>
            <a:solidFill>
              <a:srgbClr val="0070C0"/>
            </a:solidFill>
          </p:grpSpPr>
          <p:sp>
            <p:nvSpPr>
              <p:cNvPr id="154" name="Rectangle 85"/>
              <p:cNvSpPr>
                <a:spLocks noChangeArrowheads="1"/>
              </p:cNvSpPr>
              <p:nvPr/>
            </p:nvSpPr>
            <p:spPr bwMode="auto">
              <a:xfrm>
                <a:off x="6092825" y="3098801"/>
                <a:ext cx="71438" cy="390526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Rectangle 86"/>
              <p:cNvSpPr>
                <a:spLocks noChangeArrowheads="1"/>
              </p:cNvSpPr>
              <p:nvPr/>
            </p:nvSpPr>
            <p:spPr bwMode="auto">
              <a:xfrm>
                <a:off x="5899151" y="4041776"/>
                <a:ext cx="457200" cy="46038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87"/>
              <p:cNvSpPr>
                <a:spLocks noEditPoints="1"/>
              </p:cNvSpPr>
              <p:nvPr/>
            </p:nvSpPr>
            <p:spPr bwMode="auto">
              <a:xfrm>
                <a:off x="5322888" y="2871788"/>
                <a:ext cx="739775" cy="723900"/>
              </a:xfrm>
              <a:custGeom>
                <a:avLst/>
                <a:gdLst>
                  <a:gd name="T0" fmla="*/ 125 w 196"/>
                  <a:gd name="T1" fmla="*/ 165 h 191"/>
                  <a:gd name="T2" fmla="*/ 125 w 196"/>
                  <a:gd name="T3" fmla="*/ 165 h 191"/>
                  <a:gd name="T4" fmla="*/ 125 w 196"/>
                  <a:gd name="T5" fmla="*/ 163 h 191"/>
                  <a:gd name="T6" fmla="*/ 68 w 196"/>
                  <a:gd name="T7" fmla="*/ 24 h 191"/>
                  <a:gd name="T8" fmla="*/ 68 w 196"/>
                  <a:gd name="T9" fmla="*/ 22 h 191"/>
                  <a:gd name="T10" fmla="*/ 80 w 196"/>
                  <a:gd name="T11" fmla="*/ 17 h 191"/>
                  <a:gd name="T12" fmla="*/ 196 w 196"/>
                  <a:gd name="T13" fmla="*/ 37 h 191"/>
                  <a:gd name="T14" fmla="*/ 196 w 196"/>
                  <a:gd name="T15" fmla="*/ 14 h 191"/>
                  <a:gd name="T16" fmla="*/ 78 w 196"/>
                  <a:gd name="T17" fmla="*/ 8 h 191"/>
                  <a:gd name="T18" fmla="*/ 68 w 196"/>
                  <a:gd name="T19" fmla="*/ 15 h 191"/>
                  <a:gd name="T20" fmla="*/ 68 w 196"/>
                  <a:gd name="T21" fmla="*/ 14 h 191"/>
                  <a:gd name="T22" fmla="*/ 64 w 196"/>
                  <a:gd name="T23" fmla="*/ 11 h 191"/>
                  <a:gd name="T24" fmla="*/ 61 w 196"/>
                  <a:gd name="T25" fmla="*/ 14 h 191"/>
                  <a:gd name="T26" fmla="*/ 55 w 196"/>
                  <a:gd name="T27" fmla="*/ 3 h 191"/>
                  <a:gd name="T28" fmla="*/ 51 w 196"/>
                  <a:gd name="T29" fmla="*/ 3 h 191"/>
                  <a:gd name="T30" fmla="*/ 61 w 196"/>
                  <a:gd name="T31" fmla="*/ 21 h 191"/>
                  <a:gd name="T32" fmla="*/ 61 w 196"/>
                  <a:gd name="T33" fmla="*/ 24 h 191"/>
                  <a:gd name="T34" fmla="*/ 4 w 196"/>
                  <a:gd name="T35" fmla="*/ 163 h 191"/>
                  <a:gd name="T36" fmla="*/ 4 w 196"/>
                  <a:gd name="T37" fmla="*/ 165 h 191"/>
                  <a:gd name="T38" fmla="*/ 4 w 196"/>
                  <a:gd name="T39" fmla="*/ 165 h 191"/>
                  <a:gd name="T40" fmla="*/ 2 w 196"/>
                  <a:gd name="T41" fmla="*/ 168 h 191"/>
                  <a:gd name="T42" fmla="*/ 20 w 196"/>
                  <a:gd name="T43" fmla="*/ 186 h 191"/>
                  <a:gd name="T44" fmla="*/ 65 w 196"/>
                  <a:gd name="T45" fmla="*/ 191 h 191"/>
                  <a:gd name="T46" fmla="*/ 109 w 196"/>
                  <a:gd name="T47" fmla="*/ 186 h 191"/>
                  <a:gd name="T48" fmla="*/ 127 w 196"/>
                  <a:gd name="T49" fmla="*/ 168 h 191"/>
                  <a:gd name="T50" fmla="*/ 125 w 196"/>
                  <a:gd name="T51" fmla="*/ 165 h 191"/>
                  <a:gd name="T52" fmla="*/ 71 w 196"/>
                  <a:gd name="T53" fmla="*/ 165 h 191"/>
                  <a:gd name="T54" fmla="*/ 64 w 196"/>
                  <a:gd name="T55" fmla="*/ 165 h 191"/>
                  <a:gd name="T56" fmla="*/ 58 w 196"/>
                  <a:gd name="T57" fmla="*/ 165 h 191"/>
                  <a:gd name="T58" fmla="*/ 11 w 196"/>
                  <a:gd name="T59" fmla="*/ 165 h 191"/>
                  <a:gd name="T60" fmla="*/ 64 w 196"/>
                  <a:gd name="T61" fmla="*/ 36 h 191"/>
                  <a:gd name="T62" fmla="*/ 64 w 196"/>
                  <a:gd name="T63" fmla="*/ 36 h 191"/>
                  <a:gd name="T64" fmla="*/ 65 w 196"/>
                  <a:gd name="T65" fmla="*/ 36 h 191"/>
                  <a:gd name="T66" fmla="*/ 118 w 196"/>
                  <a:gd name="T67" fmla="*/ 165 h 191"/>
                  <a:gd name="T68" fmla="*/ 71 w 196"/>
                  <a:gd name="T69" fmla="*/ 16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" h="191">
                    <a:moveTo>
                      <a:pt x="125" y="165"/>
                    </a:moveTo>
                    <a:cubicBezTo>
                      <a:pt x="125" y="165"/>
                      <a:pt x="125" y="165"/>
                      <a:pt x="125" y="165"/>
                    </a:cubicBezTo>
                    <a:cubicBezTo>
                      <a:pt x="125" y="164"/>
                      <a:pt x="125" y="163"/>
                      <a:pt x="125" y="16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6" y="22"/>
                      <a:pt x="80" y="17"/>
                      <a:pt x="80" y="17"/>
                    </a:cubicBezTo>
                    <a:cubicBezTo>
                      <a:pt x="80" y="17"/>
                      <a:pt x="94" y="6"/>
                      <a:pt x="196" y="37"/>
                    </a:cubicBezTo>
                    <a:cubicBezTo>
                      <a:pt x="196" y="14"/>
                      <a:pt x="196" y="14"/>
                      <a:pt x="196" y="14"/>
                    </a:cubicBezTo>
                    <a:cubicBezTo>
                      <a:pt x="172" y="8"/>
                      <a:pt x="127" y="1"/>
                      <a:pt x="78" y="8"/>
                    </a:cubicBezTo>
                    <a:cubicBezTo>
                      <a:pt x="78" y="8"/>
                      <a:pt x="74" y="14"/>
                      <a:pt x="68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8" y="12"/>
                      <a:pt x="66" y="11"/>
                      <a:pt x="64" y="11"/>
                    </a:cubicBezTo>
                    <a:cubicBezTo>
                      <a:pt x="62" y="11"/>
                      <a:pt x="61" y="12"/>
                      <a:pt x="61" y="14"/>
                    </a:cubicBezTo>
                    <a:cubicBezTo>
                      <a:pt x="52" y="11"/>
                      <a:pt x="55" y="3"/>
                      <a:pt x="55" y="3"/>
                    </a:cubicBezTo>
                    <a:cubicBezTo>
                      <a:pt x="55" y="3"/>
                      <a:pt x="52" y="0"/>
                      <a:pt x="51" y="3"/>
                    </a:cubicBezTo>
                    <a:cubicBezTo>
                      <a:pt x="50" y="5"/>
                      <a:pt x="49" y="17"/>
                      <a:pt x="61" y="21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4" y="163"/>
                      <a:pt x="4" y="164"/>
                      <a:pt x="4" y="165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1" y="165"/>
                      <a:pt x="0" y="167"/>
                      <a:pt x="2" y="168"/>
                    </a:cubicBezTo>
                    <a:cubicBezTo>
                      <a:pt x="2" y="168"/>
                      <a:pt x="18" y="184"/>
                      <a:pt x="20" y="186"/>
                    </a:cubicBezTo>
                    <a:cubicBezTo>
                      <a:pt x="20" y="186"/>
                      <a:pt x="25" y="191"/>
                      <a:pt x="65" y="191"/>
                    </a:cubicBezTo>
                    <a:cubicBezTo>
                      <a:pt x="104" y="191"/>
                      <a:pt x="109" y="186"/>
                      <a:pt x="109" y="186"/>
                    </a:cubicBezTo>
                    <a:cubicBezTo>
                      <a:pt x="111" y="184"/>
                      <a:pt x="127" y="168"/>
                      <a:pt x="127" y="168"/>
                    </a:cubicBezTo>
                    <a:cubicBezTo>
                      <a:pt x="129" y="167"/>
                      <a:pt x="128" y="165"/>
                      <a:pt x="125" y="165"/>
                    </a:cubicBezTo>
                    <a:close/>
                    <a:moveTo>
                      <a:pt x="71" y="165"/>
                    </a:moveTo>
                    <a:cubicBezTo>
                      <a:pt x="68" y="165"/>
                      <a:pt x="65" y="165"/>
                      <a:pt x="64" y="165"/>
                    </a:cubicBezTo>
                    <a:cubicBezTo>
                      <a:pt x="64" y="165"/>
                      <a:pt x="61" y="165"/>
                      <a:pt x="58" y="165"/>
                    </a:cubicBezTo>
                    <a:cubicBezTo>
                      <a:pt x="11" y="165"/>
                      <a:pt x="11" y="165"/>
                      <a:pt x="11" y="165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118" y="165"/>
                      <a:pt x="118" y="165"/>
                      <a:pt x="118" y="165"/>
                    </a:cubicBezTo>
                    <a:lnTo>
                      <a:pt x="71" y="165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88"/>
              <p:cNvSpPr>
                <a:spLocks noEditPoints="1"/>
              </p:cNvSpPr>
              <p:nvPr/>
            </p:nvSpPr>
            <p:spPr bwMode="auto">
              <a:xfrm>
                <a:off x="6073776" y="2906713"/>
                <a:ext cx="109538" cy="177800"/>
              </a:xfrm>
              <a:custGeom>
                <a:avLst/>
                <a:gdLst>
                  <a:gd name="T0" fmla="*/ 29 w 29"/>
                  <a:gd name="T1" fmla="*/ 0 h 47"/>
                  <a:gd name="T2" fmla="*/ 0 w 29"/>
                  <a:gd name="T3" fmla="*/ 0 h 47"/>
                  <a:gd name="T4" fmla="*/ 0 w 29"/>
                  <a:gd name="T5" fmla="*/ 47 h 47"/>
                  <a:gd name="T6" fmla="*/ 29 w 29"/>
                  <a:gd name="T7" fmla="*/ 47 h 47"/>
                  <a:gd name="T8" fmla="*/ 29 w 29"/>
                  <a:gd name="T9" fmla="*/ 0 h 47"/>
                  <a:gd name="T10" fmla="*/ 14 w 29"/>
                  <a:gd name="T11" fmla="*/ 28 h 47"/>
                  <a:gd name="T12" fmla="*/ 8 w 29"/>
                  <a:gd name="T13" fmla="*/ 21 h 47"/>
                  <a:gd name="T14" fmla="*/ 14 w 29"/>
                  <a:gd name="T15" fmla="*/ 14 h 47"/>
                  <a:gd name="T16" fmla="*/ 21 w 29"/>
                  <a:gd name="T17" fmla="*/ 21 h 47"/>
                  <a:gd name="T18" fmla="*/ 14 w 29"/>
                  <a:gd name="T1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7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9" y="47"/>
                      <a:pt x="29" y="47"/>
                      <a:pt x="29" y="47"/>
                    </a:cubicBezTo>
                    <a:lnTo>
                      <a:pt x="29" y="0"/>
                    </a:lnTo>
                    <a:close/>
                    <a:moveTo>
                      <a:pt x="14" y="28"/>
                    </a:moveTo>
                    <a:cubicBezTo>
                      <a:pt x="11" y="28"/>
                      <a:pt x="8" y="25"/>
                      <a:pt x="8" y="21"/>
                    </a:cubicBezTo>
                    <a:cubicBezTo>
                      <a:pt x="8" y="17"/>
                      <a:pt x="11" y="14"/>
                      <a:pt x="14" y="14"/>
                    </a:cubicBezTo>
                    <a:cubicBezTo>
                      <a:pt x="18" y="14"/>
                      <a:pt x="21" y="17"/>
                      <a:pt x="21" y="21"/>
                    </a:cubicBezTo>
                    <a:cubicBezTo>
                      <a:pt x="21" y="25"/>
                      <a:pt x="18" y="28"/>
                      <a:pt x="14" y="2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89"/>
              <p:cNvSpPr/>
              <p:nvPr/>
            </p:nvSpPr>
            <p:spPr bwMode="auto">
              <a:xfrm>
                <a:off x="5959476" y="3917951"/>
                <a:ext cx="336550" cy="101600"/>
              </a:xfrm>
              <a:custGeom>
                <a:avLst/>
                <a:gdLst>
                  <a:gd name="T0" fmla="*/ 0 w 89"/>
                  <a:gd name="T1" fmla="*/ 27 h 27"/>
                  <a:gd name="T2" fmla="*/ 89 w 89"/>
                  <a:gd name="T3" fmla="*/ 27 h 27"/>
                  <a:gd name="T4" fmla="*/ 89 w 89"/>
                  <a:gd name="T5" fmla="*/ 19 h 27"/>
                  <a:gd name="T6" fmla="*/ 58 w 89"/>
                  <a:gd name="T7" fmla="*/ 0 h 27"/>
                  <a:gd name="T8" fmla="*/ 31 w 89"/>
                  <a:gd name="T9" fmla="*/ 0 h 27"/>
                  <a:gd name="T10" fmla="*/ 0 w 89"/>
                  <a:gd name="T11" fmla="*/ 19 h 27"/>
                  <a:gd name="T12" fmla="*/ 0 w 8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27">
                    <a:moveTo>
                      <a:pt x="0" y="27"/>
                    </a:move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9" y="19"/>
                      <a:pt x="73" y="12"/>
                      <a:pt x="5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6" y="12"/>
                      <a:pt x="0" y="19"/>
                      <a:pt x="0" y="19"/>
                    </a:cubicBez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90"/>
              <p:cNvSpPr/>
              <p:nvPr/>
            </p:nvSpPr>
            <p:spPr bwMode="auto">
              <a:xfrm>
                <a:off x="6076951" y="3508376"/>
                <a:ext cx="101599" cy="390526"/>
              </a:xfrm>
              <a:custGeom>
                <a:avLst/>
                <a:gdLst>
                  <a:gd name="T0" fmla="*/ 0 w 27"/>
                  <a:gd name="T1" fmla="*/ 9 h 103"/>
                  <a:gd name="T2" fmla="*/ 0 w 27"/>
                  <a:gd name="T3" fmla="*/ 11 h 103"/>
                  <a:gd name="T4" fmla="*/ 0 w 27"/>
                  <a:gd name="T5" fmla="*/ 11 h 103"/>
                  <a:gd name="T6" fmla="*/ 2 w 27"/>
                  <a:gd name="T7" fmla="*/ 103 h 103"/>
                  <a:gd name="T8" fmla="*/ 25 w 27"/>
                  <a:gd name="T9" fmla="*/ 103 h 103"/>
                  <a:gd name="T10" fmla="*/ 27 w 27"/>
                  <a:gd name="T11" fmla="*/ 11 h 103"/>
                  <a:gd name="T12" fmla="*/ 27 w 27"/>
                  <a:gd name="T13" fmla="*/ 11 h 103"/>
                  <a:gd name="T14" fmla="*/ 27 w 27"/>
                  <a:gd name="T15" fmla="*/ 9 h 103"/>
                  <a:gd name="T16" fmla="*/ 24 w 27"/>
                  <a:gd name="T17" fmla="*/ 0 h 103"/>
                  <a:gd name="T18" fmla="*/ 3 w 27"/>
                  <a:gd name="T19" fmla="*/ 0 h 103"/>
                  <a:gd name="T20" fmla="*/ 0 w 27"/>
                  <a:gd name="T21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103">
                    <a:moveTo>
                      <a:pt x="0" y="9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7" y="5"/>
                      <a:pt x="2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5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91"/>
              <p:cNvSpPr/>
              <p:nvPr/>
            </p:nvSpPr>
            <p:spPr bwMode="auto">
              <a:xfrm>
                <a:off x="6076951" y="2767013"/>
                <a:ext cx="98425" cy="120650"/>
              </a:xfrm>
              <a:custGeom>
                <a:avLst/>
                <a:gdLst>
                  <a:gd name="T0" fmla="*/ 5 w 26"/>
                  <a:gd name="T1" fmla="*/ 32 h 32"/>
                  <a:gd name="T2" fmla="*/ 12 w 26"/>
                  <a:gd name="T3" fmla="*/ 32 h 32"/>
                  <a:gd name="T4" fmla="*/ 13 w 26"/>
                  <a:gd name="T5" fmla="*/ 32 h 32"/>
                  <a:gd name="T6" fmla="*/ 21 w 26"/>
                  <a:gd name="T7" fmla="*/ 32 h 32"/>
                  <a:gd name="T8" fmla="*/ 26 w 26"/>
                  <a:gd name="T9" fmla="*/ 10 h 32"/>
                  <a:gd name="T10" fmla="*/ 26 w 26"/>
                  <a:gd name="T11" fmla="*/ 4 h 32"/>
                  <a:gd name="T12" fmla="*/ 26 w 26"/>
                  <a:gd name="T13" fmla="*/ 4 h 32"/>
                  <a:gd name="T14" fmla="*/ 19 w 26"/>
                  <a:gd name="T15" fmla="*/ 0 h 32"/>
                  <a:gd name="T16" fmla="*/ 13 w 26"/>
                  <a:gd name="T17" fmla="*/ 0 h 32"/>
                  <a:gd name="T18" fmla="*/ 12 w 26"/>
                  <a:gd name="T19" fmla="*/ 0 h 32"/>
                  <a:gd name="T20" fmla="*/ 7 w 26"/>
                  <a:gd name="T21" fmla="*/ 0 h 32"/>
                  <a:gd name="T22" fmla="*/ 0 w 26"/>
                  <a:gd name="T23" fmla="*/ 4 h 32"/>
                  <a:gd name="T24" fmla="*/ 0 w 26"/>
                  <a:gd name="T25" fmla="*/ 4 h 32"/>
                  <a:gd name="T26" fmla="*/ 0 w 26"/>
                  <a:gd name="T27" fmla="*/ 10 h 32"/>
                  <a:gd name="T28" fmla="*/ 5 w 26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2">
                    <a:moveTo>
                      <a:pt x="5" y="32"/>
                    </a:move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13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5" y="13"/>
                      <a:pt x="5" y="3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92"/>
              <p:cNvSpPr/>
              <p:nvPr/>
            </p:nvSpPr>
            <p:spPr bwMode="auto">
              <a:xfrm>
                <a:off x="6556376" y="3538538"/>
                <a:ext cx="142875" cy="30163"/>
              </a:xfrm>
              <a:custGeom>
                <a:avLst/>
                <a:gdLst>
                  <a:gd name="T0" fmla="*/ 35 w 38"/>
                  <a:gd name="T1" fmla="*/ 8 h 8"/>
                  <a:gd name="T2" fmla="*/ 38 w 38"/>
                  <a:gd name="T3" fmla="*/ 4 h 8"/>
                  <a:gd name="T4" fmla="*/ 35 w 38"/>
                  <a:gd name="T5" fmla="*/ 0 h 8"/>
                  <a:gd name="T6" fmla="*/ 4 w 38"/>
                  <a:gd name="T7" fmla="*/ 0 h 8"/>
                  <a:gd name="T8" fmla="*/ 0 w 38"/>
                  <a:gd name="T9" fmla="*/ 4 h 8"/>
                  <a:gd name="T10" fmla="*/ 4 w 38"/>
                  <a:gd name="T11" fmla="*/ 8 h 8"/>
                  <a:gd name="T12" fmla="*/ 35 w 38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8">
                    <a:moveTo>
                      <a:pt x="35" y="8"/>
                    </a:moveTo>
                    <a:cubicBezTo>
                      <a:pt x="36" y="8"/>
                      <a:pt x="38" y="6"/>
                      <a:pt x="38" y="4"/>
                    </a:cubicBezTo>
                    <a:cubicBezTo>
                      <a:pt x="38" y="2"/>
                      <a:pt x="36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lnTo>
                      <a:pt x="35" y="8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93"/>
              <p:cNvSpPr/>
              <p:nvPr/>
            </p:nvSpPr>
            <p:spPr bwMode="auto">
              <a:xfrm>
                <a:off x="6503988" y="3417888"/>
                <a:ext cx="260350" cy="106363"/>
              </a:xfrm>
              <a:custGeom>
                <a:avLst/>
                <a:gdLst>
                  <a:gd name="T0" fmla="*/ 40 w 69"/>
                  <a:gd name="T1" fmla="*/ 18 h 28"/>
                  <a:gd name="T2" fmla="*/ 44 w 69"/>
                  <a:gd name="T3" fmla="*/ 3 h 28"/>
                  <a:gd name="T4" fmla="*/ 33 w 69"/>
                  <a:gd name="T5" fmla="*/ 0 h 28"/>
                  <a:gd name="T6" fmla="*/ 23 w 69"/>
                  <a:gd name="T7" fmla="*/ 3 h 28"/>
                  <a:gd name="T8" fmla="*/ 27 w 69"/>
                  <a:gd name="T9" fmla="*/ 18 h 28"/>
                  <a:gd name="T10" fmla="*/ 18 w 69"/>
                  <a:gd name="T11" fmla="*/ 5 h 28"/>
                  <a:gd name="T12" fmla="*/ 7 w 69"/>
                  <a:gd name="T13" fmla="*/ 7 h 28"/>
                  <a:gd name="T14" fmla="*/ 16 w 69"/>
                  <a:gd name="T15" fmla="*/ 28 h 28"/>
                  <a:gd name="T16" fmla="*/ 33 w 69"/>
                  <a:gd name="T17" fmla="*/ 28 h 28"/>
                  <a:gd name="T18" fmla="*/ 34 w 69"/>
                  <a:gd name="T19" fmla="*/ 28 h 28"/>
                  <a:gd name="T20" fmla="*/ 51 w 69"/>
                  <a:gd name="T21" fmla="*/ 28 h 28"/>
                  <a:gd name="T22" fmla="*/ 59 w 69"/>
                  <a:gd name="T23" fmla="*/ 7 h 28"/>
                  <a:gd name="T24" fmla="*/ 49 w 69"/>
                  <a:gd name="T25" fmla="*/ 5 h 28"/>
                  <a:gd name="T26" fmla="*/ 40 w 69"/>
                  <a:gd name="T2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28">
                    <a:moveTo>
                      <a:pt x="40" y="18"/>
                    </a:moveTo>
                    <a:cubicBezTo>
                      <a:pt x="40" y="15"/>
                      <a:pt x="46" y="6"/>
                      <a:pt x="44" y="3"/>
                    </a:cubicBezTo>
                    <a:cubicBezTo>
                      <a:pt x="42" y="0"/>
                      <a:pt x="35" y="0"/>
                      <a:pt x="33" y="0"/>
                    </a:cubicBezTo>
                    <a:cubicBezTo>
                      <a:pt x="32" y="0"/>
                      <a:pt x="24" y="0"/>
                      <a:pt x="23" y="3"/>
                    </a:cubicBezTo>
                    <a:cubicBezTo>
                      <a:pt x="21" y="6"/>
                      <a:pt x="27" y="15"/>
                      <a:pt x="27" y="18"/>
                    </a:cubicBezTo>
                    <a:cubicBezTo>
                      <a:pt x="22" y="17"/>
                      <a:pt x="20" y="7"/>
                      <a:pt x="18" y="5"/>
                    </a:cubicBezTo>
                    <a:cubicBezTo>
                      <a:pt x="16" y="3"/>
                      <a:pt x="10" y="5"/>
                      <a:pt x="7" y="7"/>
                    </a:cubicBezTo>
                    <a:cubicBezTo>
                      <a:pt x="0" y="16"/>
                      <a:pt x="11" y="10"/>
                      <a:pt x="16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6" y="10"/>
                      <a:pt x="69" y="12"/>
                      <a:pt x="59" y="7"/>
                    </a:cubicBezTo>
                    <a:cubicBezTo>
                      <a:pt x="57" y="6"/>
                      <a:pt x="51" y="3"/>
                      <a:pt x="49" y="5"/>
                    </a:cubicBezTo>
                    <a:cubicBezTo>
                      <a:pt x="47" y="7"/>
                      <a:pt x="45" y="17"/>
                      <a:pt x="40" y="1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94"/>
              <p:cNvSpPr>
                <a:spLocks noEditPoints="1"/>
              </p:cNvSpPr>
              <p:nvPr/>
            </p:nvSpPr>
            <p:spPr bwMode="auto">
              <a:xfrm>
                <a:off x="6432551" y="3579814"/>
                <a:ext cx="395288" cy="250824"/>
              </a:xfrm>
              <a:custGeom>
                <a:avLst/>
                <a:gdLst>
                  <a:gd name="T0" fmla="*/ 0 w 105"/>
                  <a:gd name="T1" fmla="*/ 66 h 66"/>
                  <a:gd name="T2" fmla="*/ 44 w 105"/>
                  <a:gd name="T3" fmla="*/ 66 h 66"/>
                  <a:gd name="T4" fmla="*/ 52 w 105"/>
                  <a:gd name="T5" fmla="*/ 66 h 66"/>
                  <a:gd name="T6" fmla="*/ 60 w 105"/>
                  <a:gd name="T7" fmla="*/ 66 h 66"/>
                  <a:gd name="T8" fmla="*/ 104 w 105"/>
                  <a:gd name="T9" fmla="*/ 66 h 66"/>
                  <a:gd name="T10" fmla="*/ 104 w 105"/>
                  <a:gd name="T11" fmla="*/ 62 h 66"/>
                  <a:gd name="T12" fmla="*/ 70 w 105"/>
                  <a:gd name="T13" fmla="*/ 0 h 66"/>
                  <a:gd name="T14" fmla="*/ 53 w 105"/>
                  <a:gd name="T15" fmla="*/ 0 h 66"/>
                  <a:gd name="T16" fmla="*/ 51 w 105"/>
                  <a:gd name="T17" fmla="*/ 0 h 66"/>
                  <a:gd name="T18" fmla="*/ 34 w 105"/>
                  <a:gd name="T19" fmla="*/ 0 h 66"/>
                  <a:gd name="T20" fmla="*/ 0 w 105"/>
                  <a:gd name="T21" fmla="*/ 62 h 66"/>
                  <a:gd name="T22" fmla="*/ 0 w 105"/>
                  <a:gd name="T23" fmla="*/ 66 h 66"/>
                  <a:gd name="T24" fmla="*/ 60 w 105"/>
                  <a:gd name="T25" fmla="*/ 44 h 66"/>
                  <a:gd name="T26" fmla="*/ 56 w 105"/>
                  <a:gd name="T27" fmla="*/ 41 h 66"/>
                  <a:gd name="T28" fmla="*/ 54 w 105"/>
                  <a:gd name="T29" fmla="*/ 41 h 66"/>
                  <a:gd name="T30" fmla="*/ 40 w 105"/>
                  <a:gd name="T31" fmla="*/ 35 h 66"/>
                  <a:gd name="T32" fmla="*/ 35 w 105"/>
                  <a:gd name="T33" fmla="*/ 30 h 66"/>
                  <a:gd name="T34" fmla="*/ 38 w 105"/>
                  <a:gd name="T35" fmla="*/ 17 h 66"/>
                  <a:gd name="T36" fmla="*/ 47 w 105"/>
                  <a:gd name="T37" fmla="*/ 13 h 66"/>
                  <a:gd name="T38" fmla="*/ 47 w 105"/>
                  <a:gd name="T39" fmla="*/ 9 h 66"/>
                  <a:gd name="T40" fmla="*/ 49 w 105"/>
                  <a:gd name="T41" fmla="*/ 8 h 66"/>
                  <a:gd name="T42" fmla="*/ 54 w 105"/>
                  <a:gd name="T43" fmla="*/ 8 h 66"/>
                  <a:gd name="T44" fmla="*/ 55 w 105"/>
                  <a:gd name="T45" fmla="*/ 9 h 66"/>
                  <a:gd name="T46" fmla="*/ 55 w 105"/>
                  <a:gd name="T47" fmla="*/ 13 h 66"/>
                  <a:gd name="T48" fmla="*/ 58 w 105"/>
                  <a:gd name="T49" fmla="*/ 13 h 66"/>
                  <a:gd name="T50" fmla="*/ 69 w 105"/>
                  <a:gd name="T51" fmla="*/ 19 h 66"/>
                  <a:gd name="T52" fmla="*/ 68 w 105"/>
                  <a:gd name="T53" fmla="*/ 22 h 66"/>
                  <a:gd name="T54" fmla="*/ 64 w 105"/>
                  <a:gd name="T55" fmla="*/ 25 h 66"/>
                  <a:gd name="T56" fmla="*/ 61 w 105"/>
                  <a:gd name="T57" fmla="*/ 24 h 66"/>
                  <a:gd name="T58" fmla="*/ 61 w 105"/>
                  <a:gd name="T59" fmla="*/ 23 h 66"/>
                  <a:gd name="T60" fmla="*/ 61 w 105"/>
                  <a:gd name="T61" fmla="*/ 23 h 66"/>
                  <a:gd name="T62" fmla="*/ 60 w 105"/>
                  <a:gd name="T63" fmla="*/ 23 h 66"/>
                  <a:gd name="T64" fmla="*/ 56 w 105"/>
                  <a:gd name="T65" fmla="*/ 20 h 66"/>
                  <a:gd name="T66" fmla="*/ 51 w 105"/>
                  <a:gd name="T67" fmla="*/ 20 h 66"/>
                  <a:gd name="T68" fmla="*/ 45 w 105"/>
                  <a:gd name="T69" fmla="*/ 22 h 66"/>
                  <a:gd name="T70" fmla="*/ 44 w 105"/>
                  <a:gd name="T71" fmla="*/ 27 h 66"/>
                  <a:gd name="T72" fmla="*/ 48 w 105"/>
                  <a:gd name="T73" fmla="*/ 30 h 66"/>
                  <a:gd name="T74" fmla="*/ 48 w 105"/>
                  <a:gd name="T75" fmla="*/ 30 h 66"/>
                  <a:gd name="T76" fmla="*/ 54 w 105"/>
                  <a:gd name="T77" fmla="*/ 32 h 66"/>
                  <a:gd name="T78" fmla="*/ 55 w 105"/>
                  <a:gd name="T79" fmla="*/ 32 h 66"/>
                  <a:gd name="T80" fmla="*/ 70 w 105"/>
                  <a:gd name="T81" fmla="*/ 42 h 66"/>
                  <a:gd name="T82" fmla="*/ 66 w 105"/>
                  <a:gd name="T83" fmla="*/ 54 h 66"/>
                  <a:gd name="T84" fmla="*/ 55 w 105"/>
                  <a:gd name="T85" fmla="*/ 58 h 66"/>
                  <a:gd name="T86" fmla="*/ 55 w 105"/>
                  <a:gd name="T87" fmla="*/ 62 h 66"/>
                  <a:gd name="T88" fmla="*/ 54 w 105"/>
                  <a:gd name="T89" fmla="*/ 63 h 66"/>
                  <a:gd name="T90" fmla="*/ 49 w 105"/>
                  <a:gd name="T91" fmla="*/ 63 h 66"/>
                  <a:gd name="T92" fmla="*/ 47 w 105"/>
                  <a:gd name="T93" fmla="*/ 62 h 66"/>
                  <a:gd name="T94" fmla="*/ 47 w 105"/>
                  <a:gd name="T95" fmla="*/ 57 h 66"/>
                  <a:gd name="T96" fmla="*/ 33 w 105"/>
                  <a:gd name="T97" fmla="*/ 51 h 66"/>
                  <a:gd name="T98" fmla="*/ 33 w 105"/>
                  <a:gd name="T99" fmla="*/ 48 h 66"/>
                  <a:gd name="T100" fmla="*/ 38 w 105"/>
                  <a:gd name="T101" fmla="*/ 45 h 66"/>
                  <a:gd name="T102" fmla="*/ 41 w 105"/>
                  <a:gd name="T103" fmla="*/ 46 h 66"/>
                  <a:gd name="T104" fmla="*/ 41 w 105"/>
                  <a:gd name="T105" fmla="*/ 47 h 66"/>
                  <a:gd name="T106" fmla="*/ 41 w 105"/>
                  <a:gd name="T107" fmla="*/ 47 h 66"/>
                  <a:gd name="T108" fmla="*/ 41 w 105"/>
                  <a:gd name="T109" fmla="*/ 47 h 66"/>
                  <a:gd name="T110" fmla="*/ 42 w 105"/>
                  <a:gd name="T111" fmla="*/ 47 h 66"/>
                  <a:gd name="T112" fmla="*/ 46 w 105"/>
                  <a:gd name="T113" fmla="*/ 49 h 66"/>
                  <a:gd name="T114" fmla="*/ 53 w 105"/>
                  <a:gd name="T115" fmla="*/ 51 h 66"/>
                  <a:gd name="T116" fmla="*/ 59 w 105"/>
                  <a:gd name="T117" fmla="*/ 49 h 66"/>
                  <a:gd name="T118" fmla="*/ 60 w 105"/>
                  <a:gd name="T119" fmla="*/ 4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" h="66">
                    <a:moveTo>
                      <a:pt x="0" y="66"/>
                    </a:moveTo>
                    <a:cubicBezTo>
                      <a:pt x="44" y="66"/>
                      <a:pt x="44" y="66"/>
                      <a:pt x="44" y="66"/>
                    </a:cubicBezTo>
                    <a:cubicBezTo>
                      <a:pt x="48" y="66"/>
                      <a:pt x="51" y="66"/>
                      <a:pt x="52" y="66"/>
                    </a:cubicBezTo>
                    <a:cubicBezTo>
                      <a:pt x="53" y="66"/>
                      <a:pt x="57" y="66"/>
                      <a:pt x="60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5"/>
                      <a:pt x="104" y="63"/>
                      <a:pt x="104" y="62"/>
                    </a:cubicBezTo>
                    <a:cubicBezTo>
                      <a:pt x="105" y="27"/>
                      <a:pt x="75" y="12"/>
                      <a:pt x="7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9" y="12"/>
                      <a:pt x="0" y="27"/>
                      <a:pt x="0" y="62"/>
                    </a:cubicBezTo>
                    <a:cubicBezTo>
                      <a:pt x="0" y="63"/>
                      <a:pt x="0" y="65"/>
                      <a:pt x="0" y="66"/>
                    </a:cubicBezTo>
                    <a:close/>
                    <a:moveTo>
                      <a:pt x="60" y="44"/>
                    </a:moveTo>
                    <a:cubicBezTo>
                      <a:pt x="59" y="43"/>
                      <a:pt x="58" y="42"/>
                      <a:pt x="56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0" y="39"/>
                      <a:pt x="42" y="36"/>
                      <a:pt x="40" y="35"/>
                    </a:cubicBezTo>
                    <a:cubicBezTo>
                      <a:pt x="38" y="34"/>
                      <a:pt x="36" y="32"/>
                      <a:pt x="35" y="30"/>
                    </a:cubicBezTo>
                    <a:cubicBezTo>
                      <a:pt x="32" y="26"/>
                      <a:pt x="33" y="20"/>
                      <a:pt x="38" y="17"/>
                    </a:cubicBezTo>
                    <a:cubicBezTo>
                      <a:pt x="40" y="15"/>
                      <a:pt x="43" y="13"/>
                      <a:pt x="47" y="13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8"/>
                      <a:pt x="48" y="8"/>
                      <a:pt x="49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8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6" y="13"/>
                      <a:pt x="57" y="13"/>
                      <a:pt x="58" y="13"/>
                    </a:cubicBezTo>
                    <a:cubicBezTo>
                      <a:pt x="62" y="14"/>
                      <a:pt x="66" y="16"/>
                      <a:pt x="69" y="19"/>
                    </a:cubicBezTo>
                    <a:cubicBezTo>
                      <a:pt x="69" y="20"/>
                      <a:pt x="69" y="21"/>
                      <a:pt x="68" y="22"/>
                    </a:cubicBezTo>
                    <a:cubicBezTo>
                      <a:pt x="68" y="24"/>
                      <a:pt x="66" y="25"/>
                      <a:pt x="64" y="25"/>
                    </a:cubicBezTo>
                    <a:cubicBezTo>
                      <a:pt x="63" y="25"/>
                      <a:pt x="62" y="25"/>
                      <a:pt x="61" y="24"/>
                    </a:cubicBezTo>
                    <a:cubicBezTo>
                      <a:pt x="61" y="24"/>
                      <a:pt x="61" y="24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0" y="23"/>
                      <a:pt x="60" y="23"/>
                    </a:cubicBezTo>
                    <a:cubicBezTo>
                      <a:pt x="59" y="22"/>
                      <a:pt x="57" y="21"/>
                      <a:pt x="56" y="20"/>
                    </a:cubicBezTo>
                    <a:cubicBezTo>
                      <a:pt x="54" y="20"/>
                      <a:pt x="53" y="20"/>
                      <a:pt x="51" y="20"/>
                    </a:cubicBezTo>
                    <a:cubicBezTo>
                      <a:pt x="49" y="20"/>
                      <a:pt x="47" y="20"/>
                      <a:pt x="45" y="22"/>
                    </a:cubicBezTo>
                    <a:cubicBezTo>
                      <a:pt x="43" y="23"/>
                      <a:pt x="43" y="25"/>
                      <a:pt x="44" y="27"/>
                    </a:cubicBezTo>
                    <a:cubicBezTo>
                      <a:pt x="45" y="28"/>
                      <a:pt x="46" y="29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9" y="30"/>
                      <a:pt x="52" y="31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60" y="34"/>
                      <a:pt x="68" y="37"/>
                      <a:pt x="70" y="42"/>
                    </a:cubicBezTo>
                    <a:cubicBezTo>
                      <a:pt x="72" y="46"/>
                      <a:pt x="70" y="51"/>
                      <a:pt x="66" y="54"/>
                    </a:cubicBezTo>
                    <a:cubicBezTo>
                      <a:pt x="63" y="56"/>
                      <a:pt x="59" y="57"/>
                      <a:pt x="55" y="58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4" y="63"/>
                      <a:pt x="54" y="63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3"/>
                      <a:pt x="47" y="62"/>
                      <a:pt x="47" y="62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2" y="57"/>
                      <a:pt x="36" y="55"/>
                      <a:pt x="33" y="51"/>
                    </a:cubicBezTo>
                    <a:cubicBezTo>
                      <a:pt x="33" y="50"/>
                      <a:pt x="33" y="49"/>
                      <a:pt x="33" y="48"/>
                    </a:cubicBezTo>
                    <a:cubicBezTo>
                      <a:pt x="34" y="46"/>
                      <a:pt x="36" y="45"/>
                      <a:pt x="38" y="45"/>
                    </a:cubicBezTo>
                    <a:cubicBezTo>
                      <a:pt x="39" y="45"/>
                      <a:pt x="40" y="46"/>
                      <a:pt x="41" y="46"/>
                    </a:cubicBezTo>
                    <a:cubicBezTo>
                      <a:pt x="41" y="46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2" y="47"/>
                    </a:cubicBezTo>
                    <a:cubicBezTo>
                      <a:pt x="43" y="48"/>
                      <a:pt x="45" y="49"/>
                      <a:pt x="46" y="49"/>
                    </a:cubicBezTo>
                    <a:cubicBezTo>
                      <a:pt x="48" y="50"/>
                      <a:pt x="51" y="51"/>
                      <a:pt x="53" y="51"/>
                    </a:cubicBezTo>
                    <a:cubicBezTo>
                      <a:pt x="55" y="51"/>
                      <a:pt x="57" y="50"/>
                      <a:pt x="59" y="49"/>
                    </a:cubicBezTo>
                    <a:cubicBezTo>
                      <a:pt x="60" y="48"/>
                      <a:pt x="61" y="46"/>
                      <a:pt x="60" y="44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95"/>
              <p:cNvSpPr/>
              <p:nvPr/>
            </p:nvSpPr>
            <p:spPr bwMode="auto">
              <a:xfrm>
                <a:off x="6386513" y="3841751"/>
                <a:ext cx="482600" cy="101600"/>
              </a:xfrm>
              <a:custGeom>
                <a:avLst/>
                <a:gdLst>
                  <a:gd name="T0" fmla="*/ 125 w 128"/>
                  <a:gd name="T1" fmla="*/ 0 h 27"/>
                  <a:gd name="T2" fmla="*/ 70 w 128"/>
                  <a:gd name="T3" fmla="*/ 0 h 27"/>
                  <a:gd name="T4" fmla="*/ 64 w 128"/>
                  <a:gd name="T5" fmla="*/ 0 h 27"/>
                  <a:gd name="T6" fmla="*/ 58 w 128"/>
                  <a:gd name="T7" fmla="*/ 0 h 27"/>
                  <a:gd name="T8" fmla="*/ 3 w 128"/>
                  <a:gd name="T9" fmla="*/ 0 h 27"/>
                  <a:gd name="T10" fmla="*/ 2 w 128"/>
                  <a:gd name="T11" fmla="*/ 4 h 27"/>
                  <a:gd name="T12" fmla="*/ 19 w 128"/>
                  <a:gd name="T13" fmla="*/ 21 h 27"/>
                  <a:gd name="T14" fmla="*/ 64 w 128"/>
                  <a:gd name="T15" fmla="*/ 27 h 27"/>
                  <a:gd name="T16" fmla="*/ 109 w 128"/>
                  <a:gd name="T17" fmla="*/ 21 h 27"/>
                  <a:gd name="T18" fmla="*/ 126 w 128"/>
                  <a:gd name="T19" fmla="*/ 4 h 27"/>
                  <a:gd name="T20" fmla="*/ 125 w 128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27">
                    <a:moveTo>
                      <a:pt x="125" y="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68" y="0"/>
                      <a:pt x="65" y="0"/>
                      <a:pt x="64" y="0"/>
                    </a:cubicBezTo>
                    <a:cubicBezTo>
                      <a:pt x="63" y="0"/>
                      <a:pt x="61" y="0"/>
                      <a:pt x="5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" y="4"/>
                      <a:pt x="17" y="19"/>
                      <a:pt x="19" y="21"/>
                    </a:cubicBezTo>
                    <a:cubicBezTo>
                      <a:pt x="19" y="21"/>
                      <a:pt x="24" y="27"/>
                      <a:pt x="64" y="27"/>
                    </a:cubicBezTo>
                    <a:cubicBezTo>
                      <a:pt x="103" y="27"/>
                      <a:pt x="109" y="21"/>
                      <a:pt x="109" y="21"/>
                    </a:cubicBezTo>
                    <a:cubicBezTo>
                      <a:pt x="111" y="19"/>
                      <a:pt x="126" y="4"/>
                      <a:pt x="126" y="4"/>
                    </a:cubicBezTo>
                    <a:cubicBezTo>
                      <a:pt x="128" y="2"/>
                      <a:pt x="127" y="0"/>
                      <a:pt x="125" y="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96"/>
              <p:cNvSpPr/>
              <p:nvPr/>
            </p:nvSpPr>
            <p:spPr bwMode="auto">
              <a:xfrm>
                <a:off x="6194426" y="2967038"/>
                <a:ext cx="498475" cy="458788"/>
              </a:xfrm>
              <a:custGeom>
                <a:avLst/>
                <a:gdLst>
                  <a:gd name="T0" fmla="*/ 99 w 132"/>
                  <a:gd name="T1" fmla="*/ 72 h 121"/>
                  <a:gd name="T2" fmla="*/ 110 w 132"/>
                  <a:gd name="T3" fmla="*/ 86 h 121"/>
                  <a:gd name="T4" fmla="*/ 111 w 132"/>
                  <a:gd name="T5" fmla="*/ 87 h 121"/>
                  <a:gd name="T6" fmla="*/ 111 w 132"/>
                  <a:gd name="T7" fmla="*/ 90 h 121"/>
                  <a:gd name="T8" fmla="*/ 99 w 132"/>
                  <a:gd name="T9" fmla="*/ 120 h 121"/>
                  <a:gd name="T10" fmla="*/ 100 w 132"/>
                  <a:gd name="T11" fmla="*/ 120 h 121"/>
                  <a:gd name="T12" fmla="*/ 101 w 132"/>
                  <a:gd name="T13" fmla="*/ 121 h 121"/>
                  <a:gd name="T14" fmla="*/ 102 w 132"/>
                  <a:gd name="T15" fmla="*/ 120 h 121"/>
                  <a:gd name="T16" fmla="*/ 108 w 132"/>
                  <a:gd name="T17" fmla="*/ 117 h 121"/>
                  <a:gd name="T18" fmla="*/ 114 w 132"/>
                  <a:gd name="T19" fmla="*/ 102 h 121"/>
                  <a:gd name="T20" fmla="*/ 115 w 132"/>
                  <a:gd name="T21" fmla="*/ 102 h 121"/>
                  <a:gd name="T22" fmla="*/ 116 w 132"/>
                  <a:gd name="T23" fmla="*/ 102 h 121"/>
                  <a:gd name="T24" fmla="*/ 121 w 132"/>
                  <a:gd name="T25" fmla="*/ 114 h 121"/>
                  <a:gd name="T26" fmla="*/ 123 w 132"/>
                  <a:gd name="T27" fmla="*/ 117 h 121"/>
                  <a:gd name="T28" fmla="*/ 128 w 132"/>
                  <a:gd name="T29" fmla="*/ 120 h 121"/>
                  <a:gd name="T30" fmla="*/ 130 w 132"/>
                  <a:gd name="T31" fmla="*/ 121 h 121"/>
                  <a:gd name="T32" fmla="*/ 131 w 132"/>
                  <a:gd name="T33" fmla="*/ 121 h 121"/>
                  <a:gd name="T34" fmla="*/ 132 w 132"/>
                  <a:gd name="T35" fmla="*/ 120 h 121"/>
                  <a:gd name="T36" fmla="*/ 128 w 132"/>
                  <a:gd name="T37" fmla="*/ 111 h 121"/>
                  <a:gd name="T38" fmla="*/ 119 w 132"/>
                  <a:gd name="T39" fmla="*/ 90 h 121"/>
                  <a:gd name="T40" fmla="*/ 119 w 132"/>
                  <a:gd name="T41" fmla="*/ 88 h 121"/>
                  <a:gd name="T42" fmla="*/ 131 w 132"/>
                  <a:gd name="T43" fmla="*/ 78 h 121"/>
                  <a:gd name="T44" fmla="*/ 128 w 132"/>
                  <a:gd name="T45" fmla="*/ 76 h 121"/>
                  <a:gd name="T46" fmla="*/ 119 w 132"/>
                  <a:gd name="T47" fmla="*/ 82 h 121"/>
                  <a:gd name="T48" fmla="*/ 119 w 132"/>
                  <a:gd name="T49" fmla="*/ 81 h 121"/>
                  <a:gd name="T50" fmla="*/ 115 w 132"/>
                  <a:gd name="T51" fmla="*/ 77 h 121"/>
                  <a:gd name="T52" fmla="*/ 112 w 132"/>
                  <a:gd name="T53" fmla="*/ 80 h 121"/>
                  <a:gd name="T54" fmla="*/ 106 w 132"/>
                  <a:gd name="T55" fmla="*/ 66 h 121"/>
                  <a:gd name="T56" fmla="*/ 0 w 132"/>
                  <a:gd name="T57" fmla="*/ 0 h 121"/>
                  <a:gd name="T58" fmla="*/ 0 w 132"/>
                  <a:gd name="T59" fmla="*/ 23 h 121"/>
                  <a:gd name="T60" fmla="*/ 99 w 132"/>
                  <a:gd name="T61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2" h="121">
                    <a:moveTo>
                      <a:pt x="99" y="72"/>
                    </a:moveTo>
                    <a:cubicBezTo>
                      <a:pt x="99" y="72"/>
                      <a:pt x="100" y="81"/>
                      <a:pt x="110" y="86"/>
                    </a:cubicBezTo>
                    <a:cubicBezTo>
                      <a:pt x="110" y="86"/>
                      <a:pt x="111" y="86"/>
                      <a:pt x="111" y="87"/>
                    </a:cubicBezTo>
                    <a:cubicBezTo>
                      <a:pt x="111" y="90"/>
                      <a:pt x="111" y="90"/>
                      <a:pt x="111" y="90"/>
                    </a:cubicBezTo>
                    <a:cubicBezTo>
                      <a:pt x="107" y="100"/>
                      <a:pt x="103" y="110"/>
                      <a:pt x="99" y="120"/>
                    </a:cubicBezTo>
                    <a:cubicBezTo>
                      <a:pt x="99" y="120"/>
                      <a:pt x="100" y="120"/>
                      <a:pt x="100" y="120"/>
                    </a:cubicBezTo>
                    <a:cubicBezTo>
                      <a:pt x="100" y="121"/>
                      <a:pt x="101" y="121"/>
                      <a:pt x="101" y="121"/>
                    </a:cubicBezTo>
                    <a:cubicBezTo>
                      <a:pt x="101" y="121"/>
                      <a:pt x="102" y="120"/>
                      <a:pt x="102" y="120"/>
                    </a:cubicBezTo>
                    <a:cubicBezTo>
                      <a:pt x="103" y="119"/>
                      <a:pt x="104" y="117"/>
                      <a:pt x="108" y="117"/>
                    </a:cubicBezTo>
                    <a:cubicBezTo>
                      <a:pt x="110" y="112"/>
                      <a:pt x="112" y="107"/>
                      <a:pt x="114" y="102"/>
                    </a:cubicBezTo>
                    <a:cubicBezTo>
                      <a:pt x="114" y="102"/>
                      <a:pt x="115" y="102"/>
                      <a:pt x="115" y="102"/>
                    </a:cubicBezTo>
                    <a:cubicBezTo>
                      <a:pt x="115" y="102"/>
                      <a:pt x="116" y="102"/>
                      <a:pt x="116" y="102"/>
                    </a:cubicBezTo>
                    <a:cubicBezTo>
                      <a:pt x="118" y="106"/>
                      <a:pt x="120" y="110"/>
                      <a:pt x="121" y="114"/>
                    </a:cubicBezTo>
                    <a:cubicBezTo>
                      <a:pt x="122" y="115"/>
                      <a:pt x="122" y="116"/>
                      <a:pt x="123" y="117"/>
                    </a:cubicBezTo>
                    <a:cubicBezTo>
                      <a:pt x="127" y="117"/>
                      <a:pt x="128" y="119"/>
                      <a:pt x="128" y="120"/>
                    </a:cubicBezTo>
                    <a:cubicBezTo>
                      <a:pt x="129" y="120"/>
                      <a:pt x="129" y="121"/>
                      <a:pt x="130" y="121"/>
                    </a:cubicBezTo>
                    <a:cubicBezTo>
                      <a:pt x="130" y="121"/>
                      <a:pt x="130" y="121"/>
                      <a:pt x="131" y="121"/>
                    </a:cubicBezTo>
                    <a:cubicBezTo>
                      <a:pt x="131" y="120"/>
                      <a:pt x="132" y="120"/>
                      <a:pt x="132" y="120"/>
                    </a:cubicBezTo>
                    <a:cubicBezTo>
                      <a:pt x="131" y="117"/>
                      <a:pt x="129" y="114"/>
                      <a:pt x="128" y="111"/>
                    </a:cubicBezTo>
                    <a:cubicBezTo>
                      <a:pt x="124" y="102"/>
                      <a:pt x="120" y="94"/>
                      <a:pt x="119" y="90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127" y="87"/>
                      <a:pt x="131" y="80"/>
                      <a:pt x="131" y="78"/>
                    </a:cubicBezTo>
                    <a:cubicBezTo>
                      <a:pt x="132" y="75"/>
                      <a:pt x="128" y="76"/>
                      <a:pt x="128" y="76"/>
                    </a:cubicBezTo>
                    <a:cubicBezTo>
                      <a:pt x="128" y="76"/>
                      <a:pt x="126" y="82"/>
                      <a:pt x="119" y="82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19" y="79"/>
                      <a:pt x="117" y="77"/>
                      <a:pt x="115" y="77"/>
                    </a:cubicBezTo>
                    <a:cubicBezTo>
                      <a:pt x="113" y="77"/>
                      <a:pt x="112" y="78"/>
                      <a:pt x="112" y="80"/>
                    </a:cubicBezTo>
                    <a:cubicBezTo>
                      <a:pt x="105" y="75"/>
                      <a:pt x="106" y="66"/>
                      <a:pt x="106" y="66"/>
                    </a:cubicBezTo>
                    <a:cubicBezTo>
                      <a:pt x="67" y="28"/>
                      <a:pt x="21" y="8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94" y="56"/>
                      <a:pt x="99" y="72"/>
                      <a:pt x="99" y="7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169" name="矩形 16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部门之间岗前培训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具体工作明细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426295" y="1484785"/>
            <a:ext cx="2016224" cy="2016224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KSO_Shape"/>
          <p:cNvSpPr/>
          <p:nvPr/>
        </p:nvSpPr>
        <p:spPr bwMode="auto">
          <a:xfrm>
            <a:off x="2860230" y="2126218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25179" y="3645024"/>
            <a:ext cx="2016224" cy="2016224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710074" y="42541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具体工程明细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9" grpId="0"/>
      <p:bldP spid="26" grpId="0"/>
      <p:bldP spid="33" grpId="0"/>
      <p:bldP spid="40" grpId="0"/>
      <p:bldP spid="47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386355" y="2203829"/>
            <a:ext cx="1237382" cy="1115636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重点工作回顾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29435" y="2595589"/>
            <a:ext cx="2664296" cy="3296830"/>
            <a:chOff x="865232" y="1286330"/>
            <a:chExt cx="4013321" cy="4966128"/>
          </a:xfrm>
        </p:grpSpPr>
        <p:pic>
          <p:nvPicPr>
            <p:cNvPr id="13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59762" y="5185657"/>
            <a:ext cx="926821" cy="835631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569937" y="319371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857969" y="281629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第一项重点工作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857969" y="322429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849857" y="2936703"/>
            <a:ext cx="968654" cy="956034"/>
            <a:chOff x="6217935" y="1158425"/>
            <a:chExt cx="527724" cy="520849"/>
          </a:xfrm>
        </p:grpSpPr>
        <p:grpSp>
          <p:nvGrpSpPr>
            <p:cNvPr id="33" name="组合 3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561083" y="4777886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849115" y="4400467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第二项重点工作</a:t>
            </a: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849115" y="4808473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841003" y="4520879"/>
            <a:ext cx="968654" cy="956034"/>
            <a:chOff x="6217935" y="1158425"/>
            <a:chExt cx="527724" cy="520849"/>
          </a:xfrm>
        </p:grpSpPr>
        <p:grpSp>
          <p:nvGrpSpPr>
            <p:cNvPr id="41" name="组合 4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585343" y="317349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8873375" y="279607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第三项重点工作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8873375" y="3204081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865263" y="2916487"/>
            <a:ext cx="968654" cy="956034"/>
            <a:chOff x="6217935" y="1158425"/>
            <a:chExt cx="527724" cy="520849"/>
          </a:xfrm>
        </p:grpSpPr>
        <p:grpSp>
          <p:nvGrpSpPr>
            <p:cNvPr id="49" name="组合 4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8576489" y="475767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864521" y="438025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第四项重点工作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864521" y="478825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7856409" y="4500663"/>
            <a:ext cx="968654" cy="956034"/>
            <a:chOff x="6217935" y="1158425"/>
            <a:chExt cx="527724" cy="520849"/>
          </a:xfrm>
        </p:grpSpPr>
        <p:grpSp>
          <p:nvGrpSpPr>
            <p:cNvPr id="57" name="组合 5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1633091" y="934394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2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30" grpId="0"/>
      <p:bldP spid="31" grpId="0"/>
      <p:bldP spid="38" grpId="0"/>
      <p:bldP spid="39" grpId="0"/>
      <p:bldP spid="46" grpId="0"/>
      <p:bldP spid="47" grpId="0"/>
      <p:bldP spid="54" grpId="0"/>
      <p:bldP spid="55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市场推广情况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25" name="圆角矩形 2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</a:p>
        </p:txBody>
      </p:sp>
      <p:sp>
        <p:nvSpPr>
          <p:cNvPr id="28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30" name="圆角矩形 2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35" name="圆角矩形 3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    </a:t>
            </a:r>
            <a:r>
              <a:rPr lang="en-US" altLang="zh-CN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</a:p>
        </p:txBody>
      </p:sp>
      <p:sp>
        <p:nvSpPr>
          <p:cNvPr id="43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28" grpId="0"/>
      <p:bldP spid="32" grpId="0"/>
      <p:bldP spid="33" grpId="0"/>
      <p:bldP spid="37" grpId="0"/>
      <p:bldP spid="38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核心成员介绍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31849" y="1425946"/>
            <a:ext cx="1181362" cy="1181362"/>
            <a:chOff x="4009355" y="908720"/>
            <a:chExt cx="900100" cy="900100"/>
          </a:xfrm>
        </p:grpSpPr>
        <p:grpSp>
          <p:nvGrpSpPr>
            <p:cNvPr id="14" name="组合 13"/>
            <p:cNvGrpSpPr/>
            <p:nvPr/>
          </p:nvGrpSpPr>
          <p:grpSpPr>
            <a:xfrm>
              <a:off x="4009355" y="908720"/>
              <a:ext cx="900100" cy="900100"/>
              <a:chOff x="1705099" y="2564904"/>
              <a:chExt cx="1800200" cy="18002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KSO_Shape"/>
            <p:cNvSpPr/>
            <p:nvPr/>
          </p:nvSpPr>
          <p:spPr bwMode="auto">
            <a:xfrm>
              <a:off x="4199017" y="1179971"/>
              <a:ext cx="520775" cy="357598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008AF2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20" name="圆角矩形 1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83370" y="5099476"/>
            <a:ext cx="2092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oopic@pic.com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7897787" y="1219102"/>
            <a:ext cx="2484723" cy="2484723"/>
            <a:chOff x="1705099" y="2564904"/>
            <a:chExt cx="1800200" cy="1800200"/>
          </a:xfrm>
        </p:grpSpPr>
        <p:sp>
          <p:nvSpPr>
            <p:cNvPr id="44" name="椭圆 4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321723" y="4077072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49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349"/>
                            </p:stCondLst>
                            <p:childTnLst>
                              <p:par>
                                <p:cTn id="1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49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7" name="圆角矩形 16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20" name="矩形 19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7" name="椭圆 2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销售部经理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31" name="圆角矩形 30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</a:p>
        </p:txBody>
      </p:sp>
      <p:sp>
        <p:nvSpPr>
          <p:cNvPr id="34" name="矩形 33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41" name="椭圆 4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市场部经理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5" name="圆角矩形 4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</a:p>
        </p:txBody>
      </p:sp>
      <p:sp>
        <p:nvSpPr>
          <p:cNvPr id="48" name="矩形 47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5" name="椭圆 5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广告部经理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</a:p>
        </p:txBody>
      </p:sp>
      <p:sp>
        <p:nvSpPr>
          <p:cNvPr id="62" name="矩形 61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0" grpId="0"/>
      <p:bldP spid="29" grpId="0"/>
      <p:bldP spid="33" grpId="0"/>
      <p:bldP spid="34" grpId="0"/>
      <p:bldP spid="43" grpId="0"/>
      <p:bldP spid="47" grpId="0"/>
      <p:bldP spid="48" grpId="0"/>
      <p:bldP spid="57" grpId="0"/>
      <p:bldP spid="61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2DB2A4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36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年度计划完成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四项主要工作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工作达标情况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工作存在不足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改善不足对策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掌握关键要点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8"/>
          <p:cNvGrpSpPr>
            <a:grpSpLocks noChangeAspect="1"/>
          </p:cNvGrpSpPr>
          <p:nvPr/>
        </p:nvGrpSpPr>
        <p:grpSpPr bwMode="auto">
          <a:xfrm>
            <a:off x="2718188" y="2610884"/>
            <a:ext cx="765972" cy="713745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5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年度计划完成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33" name="圆角矩形 32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36" name="圆角矩形 35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39" name="圆角矩形 38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42" name="圆角矩形 4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45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70%</a:t>
            </a:r>
          </a:p>
        </p:txBody>
      </p:sp>
      <p:sp>
        <p:nvSpPr>
          <p:cNvPr id="50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85%</a:t>
            </a:r>
          </a:p>
        </p:txBody>
      </p:sp>
      <p:sp>
        <p:nvSpPr>
          <p:cNvPr id="51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95%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55" name="圆角矩形 5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2DB2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F77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9" grpId="0"/>
      <p:bldP spid="30" grpId="0"/>
      <p:bldP spid="31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7" grpId="0"/>
      <p:bldP spid="58" grpId="0"/>
      <p:bldP spid="59" grpId="0" animBg="1"/>
      <p:bldP spid="60" grpId="0" animBg="1"/>
      <p:bldP spid="61" grpId="0"/>
      <p:bldP spid="62" grpId="0"/>
      <p:bldP spid="63" grpId="0" animBg="1"/>
      <p:bldP spid="64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四项主要工作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36468" y="1362793"/>
            <a:ext cx="1613372" cy="1827513"/>
            <a:chOff x="4394113" y="1705998"/>
            <a:chExt cx="1613372" cy="1827513"/>
          </a:xfrm>
        </p:grpSpPr>
        <p:sp>
          <p:nvSpPr>
            <p:cNvPr id="13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47663" y="1777284"/>
            <a:ext cx="1005403" cy="873900"/>
            <a:chOff x="4621799" y="1778517"/>
            <a:chExt cx="1005403" cy="873900"/>
          </a:xfrm>
        </p:grpSpPr>
        <p:grpSp>
          <p:nvGrpSpPr>
            <p:cNvPr id="16" name="组合 15"/>
            <p:cNvGrpSpPr/>
            <p:nvPr/>
          </p:nvGrpSpPr>
          <p:grpSpPr>
            <a:xfrm>
              <a:off x="4921406" y="1778517"/>
              <a:ext cx="390724" cy="386695"/>
              <a:chOff x="6967126" y="4092464"/>
              <a:chExt cx="453105" cy="448433"/>
            </a:xfrm>
            <a:solidFill>
              <a:schemeClr val="bg1"/>
            </a:solidFill>
            <a:effectLst/>
          </p:grpSpPr>
          <p:sp>
            <p:nvSpPr>
              <p:cNvPr id="18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621799" y="231386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E647C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0E647C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6053066" y="2359312"/>
            <a:ext cx="1584176" cy="1827513"/>
            <a:chOff x="4394113" y="1705998"/>
            <a:chExt cx="1613372" cy="1827513"/>
          </a:xfrm>
        </p:grpSpPr>
        <p:sp>
          <p:nvSpPr>
            <p:cNvPr id="21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67967" y="2799613"/>
            <a:ext cx="1005403" cy="781385"/>
            <a:chOff x="6099245" y="2439326"/>
            <a:chExt cx="1005403" cy="781385"/>
          </a:xfrm>
        </p:grpSpPr>
        <p:grpSp>
          <p:nvGrpSpPr>
            <p:cNvPr id="24" name="组合 23"/>
            <p:cNvGrpSpPr/>
            <p:nvPr/>
          </p:nvGrpSpPr>
          <p:grpSpPr>
            <a:xfrm>
              <a:off x="6438208" y="2439326"/>
              <a:ext cx="373402" cy="357114"/>
              <a:chOff x="6042259" y="5362013"/>
              <a:chExt cx="464982" cy="444699"/>
            </a:xfrm>
            <a:solidFill>
              <a:schemeClr val="bg1"/>
            </a:solidFill>
          </p:grpSpPr>
          <p:sp>
            <p:nvSpPr>
              <p:cNvPr id="26" name="Freeform 25"/>
              <p:cNvSpPr/>
              <p:nvPr/>
            </p:nvSpPr>
            <p:spPr bwMode="auto">
              <a:xfrm>
                <a:off x="6212692" y="5681688"/>
                <a:ext cx="125025" cy="125024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27" name="任意多边形 26"/>
              <p:cNvSpPr>
                <a:spLocks noChangeArrowheads="1"/>
              </p:cNvSpPr>
              <p:nvPr/>
            </p:nvSpPr>
            <p:spPr bwMode="auto">
              <a:xfrm>
                <a:off x="6042259" y="5362013"/>
                <a:ext cx="464982" cy="338443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099245" y="288215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2DB2A4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2DB2A4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39742" y="3135680"/>
            <a:ext cx="1613372" cy="1827513"/>
            <a:chOff x="4394113" y="1705998"/>
            <a:chExt cx="1613372" cy="1827513"/>
          </a:xfrm>
        </p:grpSpPr>
        <p:sp>
          <p:nvSpPr>
            <p:cNvPr id="2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27774" y="3411721"/>
            <a:ext cx="1005403" cy="987347"/>
            <a:chOff x="5084684" y="3625488"/>
            <a:chExt cx="950001" cy="779188"/>
          </a:xfrm>
        </p:grpSpPr>
        <p:grpSp>
          <p:nvGrpSpPr>
            <p:cNvPr id="32" name="Group 18"/>
            <p:cNvGrpSpPr>
              <a:grpSpLocks noChangeAspect="1"/>
            </p:cNvGrpSpPr>
            <p:nvPr/>
          </p:nvGrpSpPr>
          <p:grpSpPr bwMode="auto">
            <a:xfrm>
              <a:off x="5355142" y="3625488"/>
              <a:ext cx="385124" cy="333775"/>
              <a:chOff x="3525" y="1887"/>
              <a:chExt cx="630" cy="546"/>
            </a:xfrm>
            <a:solidFill>
              <a:schemeClr val="bg1"/>
            </a:solidFill>
            <a:effectLst/>
          </p:grpSpPr>
          <p:sp>
            <p:nvSpPr>
              <p:cNvPr id="34" name="Freeform 19"/>
              <p:cNvSpPr/>
              <p:nvPr/>
            </p:nvSpPr>
            <p:spPr bwMode="auto">
              <a:xfrm>
                <a:off x="3623" y="2117"/>
                <a:ext cx="129" cy="227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5" name="Freeform 20"/>
              <p:cNvSpPr/>
              <p:nvPr/>
            </p:nvSpPr>
            <p:spPr bwMode="auto">
              <a:xfrm>
                <a:off x="3809" y="2033"/>
                <a:ext cx="129" cy="311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Freeform 21"/>
              <p:cNvSpPr/>
              <p:nvPr/>
            </p:nvSpPr>
            <p:spPr bwMode="auto">
              <a:xfrm>
                <a:off x="3997" y="1964"/>
                <a:ext cx="129" cy="380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7" name="Freeform 22"/>
              <p:cNvSpPr/>
              <p:nvPr/>
            </p:nvSpPr>
            <p:spPr bwMode="auto">
              <a:xfrm>
                <a:off x="3525" y="1887"/>
                <a:ext cx="630" cy="546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084684" y="4137498"/>
              <a:ext cx="950001" cy="2671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F77A08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F77A08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5870064" y="4176088"/>
            <a:ext cx="1584176" cy="1827513"/>
            <a:chOff x="4394113" y="1705998"/>
            <a:chExt cx="1613372" cy="1827513"/>
          </a:xfrm>
        </p:grpSpPr>
        <p:sp>
          <p:nvSpPr>
            <p:cNvPr id="3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59450" y="4518393"/>
            <a:ext cx="1005403" cy="868051"/>
            <a:chOff x="6423403" y="4399738"/>
            <a:chExt cx="1005403" cy="868051"/>
          </a:xfrm>
        </p:grpSpPr>
        <p:sp>
          <p:nvSpPr>
            <p:cNvPr id="42" name="Freeform 18"/>
            <p:cNvSpPr>
              <a:spLocks noEditPoints="1"/>
            </p:cNvSpPr>
            <p:nvPr/>
          </p:nvSpPr>
          <p:spPr bwMode="auto">
            <a:xfrm>
              <a:off x="6739622" y="4399738"/>
              <a:ext cx="371762" cy="370579"/>
            </a:xfrm>
            <a:custGeom>
              <a:avLst/>
              <a:gdLst>
                <a:gd name="T0" fmla="*/ 52 w 341"/>
                <a:gd name="T1" fmla="*/ 0 h 340"/>
                <a:gd name="T2" fmla="*/ 289 w 341"/>
                <a:gd name="T3" fmla="*/ 0 h 340"/>
                <a:gd name="T4" fmla="*/ 341 w 341"/>
                <a:gd name="T5" fmla="*/ 51 h 340"/>
                <a:gd name="T6" fmla="*/ 341 w 341"/>
                <a:gd name="T7" fmla="*/ 289 h 340"/>
                <a:gd name="T8" fmla="*/ 289 w 341"/>
                <a:gd name="T9" fmla="*/ 340 h 340"/>
                <a:gd name="T10" fmla="*/ 52 w 341"/>
                <a:gd name="T11" fmla="*/ 340 h 340"/>
                <a:gd name="T12" fmla="*/ 0 w 341"/>
                <a:gd name="T13" fmla="*/ 289 h 340"/>
                <a:gd name="T14" fmla="*/ 0 w 341"/>
                <a:gd name="T15" fmla="*/ 51 h 340"/>
                <a:gd name="T16" fmla="*/ 52 w 341"/>
                <a:gd name="T17" fmla="*/ 0 h 340"/>
                <a:gd name="T18" fmla="*/ 71 w 341"/>
                <a:gd name="T19" fmla="*/ 37 h 340"/>
                <a:gd name="T20" fmla="*/ 38 w 341"/>
                <a:gd name="T21" fmla="*/ 70 h 340"/>
                <a:gd name="T22" fmla="*/ 38 w 341"/>
                <a:gd name="T23" fmla="*/ 269 h 340"/>
                <a:gd name="T24" fmla="*/ 71 w 341"/>
                <a:gd name="T25" fmla="*/ 302 h 340"/>
                <a:gd name="T26" fmla="*/ 270 w 341"/>
                <a:gd name="T27" fmla="*/ 302 h 340"/>
                <a:gd name="T28" fmla="*/ 303 w 341"/>
                <a:gd name="T29" fmla="*/ 269 h 340"/>
                <a:gd name="T30" fmla="*/ 303 w 341"/>
                <a:gd name="T31" fmla="*/ 70 h 340"/>
                <a:gd name="T32" fmla="*/ 270 w 341"/>
                <a:gd name="T33" fmla="*/ 37 h 340"/>
                <a:gd name="T34" fmla="*/ 71 w 341"/>
                <a:gd name="T35" fmla="*/ 37 h 340"/>
                <a:gd name="T36" fmla="*/ 170 w 341"/>
                <a:gd name="T37" fmla="*/ 244 h 340"/>
                <a:gd name="T38" fmla="*/ 157 w 341"/>
                <a:gd name="T39" fmla="*/ 258 h 340"/>
                <a:gd name="T40" fmla="*/ 157 w 341"/>
                <a:gd name="T41" fmla="*/ 283 h 340"/>
                <a:gd name="T42" fmla="*/ 170 w 341"/>
                <a:gd name="T43" fmla="*/ 296 h 340"/>
                <a:gd name="T44" fmla="*/ 184 w 341"/>
                <a:gd name="T45" fmla="*/ 283 h 340"/>
                <a:gd name="T46" fmla="*/ 184 w 341"/>
                <a:gd name="T47" fmla="*/ 258 h 340"/>
                <a:gd name="T48" fmla="*/ 170 w 341"/>
                <a:gd name="T49" fmla="*/ 244 h 340"/>
                <a:gd name="T50" fmla="*/ 245 w 341"/>
                <a:gd name="T51" fmla="*/ 170 h 340"/>
                <a:gd name="T52" fmla="*/ 259 w 341"/>
                <a:gd name="T53" fmla="*/ 183 h 340"/>
                <a:gd name="T54" fmla="*/ 284 w 341"/>
                <a:gd name="T55" fmla="*/ 183 h 340"/>
                <a:gd name="T56" fmla="*/ 297 w 341"/>
                <a:gd name="T57" fmla="*/ 170 h 340"/>
                <a:gd name="T58" fmla="*/ 284 w 341"/>
                <a:gd name="T59" fmla="*/ 156 h 340"/>
                <a:gd name="T60" fmla="*/ 259 w 341"/>
                <a:gd name="T61" fmla="*/ 156 h 340"/>
                <a:gd name="T62" fmla="*/ 245 w 341"/>
                <a:gd name="T63" fmla="*/ 170 h 340"/>
                <a:gd name="T64" fmla="*/ 170 w 341"/>
                <a:gd name="T65" fmla="*/ 43 h 340"/>
                <a:gd name="T66" fmla="*/ 157 w 341"/>
                <a:gd name="T67" fmla="*/ 57 h 340"/>
                <a:gd name="T68" fmla="*/ 157 w 341"/>
                <a:gd name="T69" fmla="*/ 82 h 340"/>
                <a:gd name="T70" fmla="*/ 170 w 341"/>
                <a:gd name="T71" fmla="*/ 95 h 340"/>
                <a:gd name="T72" fmla="*/ 184 w 341"/>
                <a:gd name="T73" fmla="*/ 82 h 340"/>
                <a:gd name="T74" fmla="*/ 184 w 341"/>
                <a:gd name="T75" fmla="*/ 57 h 340"/>
                <a:gd name="T76" fmla="*/ 170 w 341"/>
                <a:gd name="T77" fmla="*/ 43 h 340"/>
                <a:gd name="T78" fmla="*/ 189 w 341"/>
                <a:gd name="T79" fmla="*/ 172 h 340"/>
                <a:gd name="T80" fmla="*/ 217 w 341"/>
                <a:gd name="T81" fmla="*/ 143 h 340"/>
                <a:gd name="T82" fmla="*/ 217 w 341"/>
                <a:gd name="T83" fmla="*/ 125 h 340"/>
                <a:gd name="T84" fmla="*/ 199 w 341"/>
                <a:gd name="T85" fmla="*/ 125 h 340"/>
                <a:gd name="T86" fmla="*/ 173 w 341"/>
                <a:gd name="T87" fmla="*/ 152 h 340"/>
                <a:gd name="T88" fmla="*/ 170 w 341"/>
                <a:gd name="T89" fmla="*/ 152 h 340"/>
                <a:gd name="T90" fmla="*/ 166 w 341"/>
                <a:gd name="T91" fmla="*/ 152 h 340"/>
                <a:gd name="T92" fmla="*/ 114 w 341"/>
                <a:gd name="T93" fmla="*/ 98 h 340"/>
                <a:gd name="T94" fmla="*/ 101 w 341"/>
                <a:gd name="T95" fmla="*/ 98 h 340"/>
                <a:gd name="T96" fmla="*/ 100 w 341"/>
                <a:gd name="T97" fmla="*/ 111 h 340"/>
                <a:gd name="T98" fmla="*/ 153 w 341"/>
                <a:gd name="T99" fmla="*/ 165 h 340"/>
                <a:gd name="T100" fmla="*/ 152 w 341"/>
                <a:gd name="T101" fmla="*/ 170 h 340"/>
                <a:gd name="T102" fmla="*/ 170 w 341"/>
                <a:gd name="T103" fmla="*/ 188 h 340"/>
                <a:gd name="T104" fmla="*/ 189 w 341"/>
                <a:gd name="T105" fmla="*/ 172 h 340"/>
                <a:gd name="T106" fmla="*/ 44 w 341"/>
                <a:gd name="T107" fmla="*/ 170 h 340"/>
                <a:gd name="T108" fmla="*/ 57 w 341"/>
                <a:gd name="T109" fmla="*/ 183 h 340"/>
                <a:gd name="T110" fmla="*/ 82 w 341"/>
                <a:gd name="T111" fmla="*/ 183 h 340"/>
                <a:gd name="T112" fmla="*/ 96 w 341"/>
                <a:gd name="T113" fmla="*/ 170 h 340"/>
                <a:gd name="T114" fmla="*/ 82 w 341"/>
                <a:gd name="T115" fmla="*/ 156 h 340"/>
                <a:gd name="T116" fmla="*/ 57 w 341"/>
                <a:gd name="T117" fmla="*/ 156 h 340"/>
                <a:gd name="T118" fmla="*/ 44 w 341"/>
                <a:gd name="T11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1" h="340">
                  <a:moveTo>
                    <a:pt x="52" y="0"/>
                  </a:moveTo>
                  <a:cubicBezTo>
                    <a:pt x="289" y="0"/>
                    <a:pt x="289" y="0"/>
                    <a:pt x="289" y="0"/>
                  </a:cubicBezTo>
                  <a:cubicBezTo>
                    <a:pt x="318" y="0"/>
                    <a:pt x="341" y="23"/>
                    <a:pt x="341" y="51"/>
                  </a:cubicBezTo>
                  <a:cubicBezTo>
                    <a:pt x="341" y="289"/>
                    <a:pt x="341" y="289"/>
                    <a:pt x="341" y="289"/>
                  </a:cubicBezTo>
                  <a:cubicBezTo>
                    <a:pt x="341" y="317"/>
                    <a:pt x="318" y="340"/>
                    <a:pt x="289" y="340"/>
                  </a:cubicBezTo>
                  <a:cubicBezTo>
                    <a:pt x="52" y="340"/>
                    <a:pt x="52" y="340"/>
                    <a:pt x="52" y="340"/>
                  </a:cubicBezTo>
                  <a:cubicBezTo>
                    <a:pt x="23" y="340"/>
                    <a:pt x="0" y="317"/>
                    <a:pt x="0" y="28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2" y="0"/>
                  </a:cubicBezTo>
                  <a:close/>
                  <a:moveTo>
                    <a:pt x="71" y="37"/>
                  </a:moveTo>
                  <a:cubicBezTo>
                    <a:pt x="53" y="37"/>
                    <a:pt x="38" y="52"/>
                    <a:pt x="38" y="70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8" y="288"/>
                    <a:pt x="53" y="302"/>
                    <a:pt x="71" y="302"/>
                  </a:cubicBezTo>
                  <a:cubicBezTo>
                    <a:pt x="270" y="302"/>
                    <a:pt x="270" y="302"/>
                    <a:pt x="270" y="302"/>
                  </a:cubicBezTo>
                  <a:cubicBezTo>
                    <a:pt x="288" y="302"/>
                    <a:pt x="303" y="288"/>
                    <a:pt x="303" y="269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3" y="52"/>
                    <a:pt x="288" y="37"/>
                    <a:pt x="270" y="37"/>
                  </a:cubicBezTo>
                  <a:cubicBezTo>
                    <a:pt x="71" y="37"/>
                    <a:pt x="71" y="37"/>
                    <a:pt x="71" y="37"/>
                  </a:cubicBezTo>
                  <a:close/>
                  <a:moveTo>
                    <a:pt x="170" y="244"/>
                  </a:moveTo>
                  <a:cubicBezTo>
                    <a:pt x="163" y="244"/>
                    <a:pt x="157" y="251"/>
                    <a:pt x="157" y="258"/>
                  </a:cubicBezTo>
                  <a:cubicBezTo>
                    <a:pt x="157" y="283"/>
                    <a:pt x="157" y="283"/>
                    <a:pt x="157" y="283"/>
                  </a:cubicBezTo>
                  <a:cubicBezTo>
                    <a:pt x="157" y="290"/>
                    <a:pt x="163" y="296"/>
                    <a:pt x="170" y="296"/>
                  </a:cubicBezTo>
                  <a:cubicBezTo>
                    <a:pt x="178" y="296"/>
                    <a:pt x="184" y="290"/>
                    <a:pt x="184" y="283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4" y="251"/>
                    <a:pt x="178" y="244"/>
                    <a:pt x="170" y="244"/>
                  </a:cubicBezTo>
                  <a:close/>
                  <a:moveTo>
                    <a:pt x="245" y="170"/>
                  </a:moveTo>
                  <a:cubicBezTo>
                    <a:pt x="245" y="177"/>
                    <a:pt x="251" y="183"/>
                    <a:pt x="259" y="183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91" y="183"/>
                    <a:pt x="297" y="177"/>
                    <a:pt x="297" y="170"/>
                  </a:cubicBezTo>
                  <a:cubicBezTo>
                    <a:pt x="297" y="162"/>
                    <a:pt x="291" y="156"/>
                    <a:pt x="284" y="156"/>
                  </a:cubicBezTo>
                  <a:cubicBezTo>
                    <a:pt x="259" y="156"/>
                    <a:pt x="259" y="156"/>
                    <a:pt x="259" y="156"/>
                  </a:cubicBezTo>
                  <a:cubicBezTo>
                    <a:pt x="251" y="156"/>
                    <a:pt x="245" y="162"/>
                    <a:pt x="245" y="170"/>
                  </a:cubicBezTo>
                  <a:close/>
                  <a:moveTo>
                    <a:pt x="170" y="43"/>
                  </a:moveTo>
                  <a:cubicBezTo>
                    <a:pt x="163" y="43"/>
                    <a:pt x="157" y="49"/>
                    <a:pt x="157" y="57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7" y="89"/>
                    <a:pt x="163" y="95"/>
                    <a:pt x="170" y="95"/>
                  </a:cubicBezTo>
                  <a:cubicBezTo>
                    <a:pt x="178" y="95"/>
                    <a:pt x="184" y="89"/>
                    <a:pt x="184" y="82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4" y="49"/>
                    <a:pt x="178" y="43"/>
                    <a:pt x="170" y="43"/>
                  </a:cubicBezTo>
                  <a:close/>
                  <a:moveTo>
                    <a:pt x="189" y="172"/>
                  </a:moveTo>
                  <a:cubicBezTo>
                    <a:pt x="217" y="143"/>
                    <a:pt x="217" y="143"/>
                    <a:pt x="217" y="143"/>
                  </a:cubicBezTo>
                  <a:cubicBezTo>
                    <a:pt x="222" y="138"/>
                    <a:pt x="222" y="130"/>
                    <a:pt x="217" y="125"/>
                  </a:cubicBezTo>
                  <a:cubicBezTo>
                    <a:pt x="212" y="120"/>
                    <a:pt x="204" y="120"/>
                    <a:pt x="199" y="125"/>
                  </a:cubicBezTo>
                  <a:cubicBezTo>
                    <a:pt x="173" y="152"/>
                    <a:pt x="173" y="152"/>
                    <a:pt x="173" y="152"/>
                  </a:cubicBezTo>
                  <a:cubicBezTo>
                    <a:pt x="172" y="152"/>
                    <a:pt x="171" y="152"/>
                    <a:pt x="170" y="152"/>
                  </a:cubicBezTo>
                  <a:cubicBezTo>
                    <a:pt x="169" y="152"/>
                    <a:pt x="168" y="152"/>
                    <a:pt x="166" y="152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0" y="94"/>
                    <a:pt x="104" y="94"/>
                    <a:pt x="101" y="98"/>
                  </a:cubicBezTo>
                  <a:cubicBezTo>
                    <a:pt x="97" y="101"/>
                    <a:pt x="97" y="107"/>
                    <a:pt x="100" y="111"/>
                  </a:cubicBezTo>
                  <a:cubicBezTo>
                    <a:pt x="153" y="165"/>
                    <a:pt x="153" y="165"/>
                    <a:pt x="153" y="165"/>
                  </a:cubicBezTo>
                  <a:cubicBezTo>
                    <a:pt x="152" y="167"/>
                    <a:pt x="152" y="168"/>
                    <a:pt x="152" y="170"/>
                  </a:cubicBezTo>
                  <a:cubicBezTo>
                    <a:pt x="152" y="180"/>
                    <a:pt x="160" y="188"/>
                    <a:pt x="170" y="188"/>
                  </a:cubicBezTo>
                  <a:cubicBezTo>
                    <a:pt x="180" y="188"/>
                    <a:pt x="188" y="181"/>
                    <a:pt x="189" y="172"/>
                  </a:cubicBezTo>
                  <a:close/>
                  <a:moveTo>
                    <a:pt x="44" y="170"/>
                  </a:moveTo>
                  <a:cubicBezTo>
                    <a:pt x="44" y="177"/>
                    <a:pt x="50" y="183"/>
                    <a:pt x="57" y="183"/>
                  </a:cubicBezTo>
                  <a:cubicBezTo>
                    <a:pt x="82" y="183"/>
                    <a:pt x="82" y="183"/>
                    <a:pt x="82" y="183"/>
                  </a:cubicBezTo>
                  <a:cubicBezTo>
                    <a:pt x="90" y="183"/>
                    <a:pt x="96" y="177"/>
                    <a:pt x="96" y="170"/>
                  </a:cubicBezTo>
                  <a:cubicBezTo>
                    <a:pt x="96" y="162"/>
                    <a:pt x="90" y="156"/>
                    <a:pt x="82" y="15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0" y="156"/>
                    <a:pt x="44" y="162"/>
                    <a:pt x="44" y="1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423403" y="4929235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92D05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373536" y="2370905"/>
            <a:ext cx="711242" cy="701976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54789" y="2298793"/>
            <a:ext cx="2884910" cy="1080224"/>
            <a:chOff x="8149535" y="1459078"/>
            <a:chExt cx="2884910" cy="1080224"/>
          </a:xfrm>
        </p:grpSpPr>
        <p:sp>
          <p:nvSpPr>
            <p:cNvPr id="50" name="矩形 49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40868" y="3379017"/>
            <a:ext cx="711242" cy="701976"/>
            <a:chOff x="6217935" y="1158425"/>
            <a:chExt cx="527724" cy="520849"/>
          </a:xfrm>
        </p:grpSpPr>
        <p:grpSp>
          <p:nvGrpSpPr>
            <p:cNvPr id="53" name="组合 5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952110" y="3329034"/>
            <a:ext cx="2898005" cy="1130103"/>
            <a:chOff x="8548024" y="1459078"/>
            <a:chExt cx="2898005" cy="1130103"/>
          </a:xfrm>
        </p:grpSpPr>
        <p:sp>
          <p:nvSpPr>
            <p:cNvPr id="58" name="矩形 57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373536" y="4243113"/>
            <a:ext cx="711242" cy="701976"/>
            <a:chOff x="6217935" y="1158425"/>
            <a:chExt cx="527724" cy="520849"/>
          </a:xfrm>
        </p:grpSpPr>
        <p:grpSp>
          <p:nvGrpSpPr>
            <p:cNvPr id="61" name="组合 6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471390" y="4099097"/>
            <a:ext cx="2884910" cy="1080224"/>
            <a:chOff x="8149535" y="1459078"/>
            <a:chExt cx="2884910" cy="1080224"/>
          </a:xfrm>
        </p:grpSpPr>
        <p:sp>
          <p:nvSpPr>
            <p:cNvPr id="66" name="矩形 65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232030" y="4981297"/>
            <a:ext cx="711242" cy="701976"/>
            <a:chOff x="6217935" y="1158425"/>
            <a:chExt cx="527724" cy="520849"/>
          </a:xfrm>
        </p:grpSpPr>
        <p:grpSp>
          <p:nvGrpSpPr>
            <p:cNvPr id="69" name="组合 6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952110" y="4891185"/>
            <a:ext cx="2898005" cy="1130103"/>
            <a:chOff x="8548024" y="1459078"/>
            <a:chExt cx="2898005" cy="1130103"/>
          </a:xfrm>
        </p:grpSpPr>
        <p:sp>
          <p:nvSpPr>
            <p:cNvPr id="74" name="矩形 73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5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7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140" y="1412776"/>
            <a:ext cx="3806423" cy="5246420"/>
          </a:xfrm>
          <a:prstGeom prst="rect">
            <a:avLst/>
          </a:prstGeom>
        </p:spPr>
      </p:pic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639836" y="2413114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710074" y="27903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2DB2A4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F77A08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6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7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</p:txBody>
      </p:sp>
      <p:sp>
        <p:nvSpPr>
          <p:cNvPr id="30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</a:p>
        </p:txBody>
      </p:sp>
      <p:sp>
        <p:nvSpPr>
          <p:cNvPr id="31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</a:p>
        </p:txBody>
      </p:sp>
      <p:sp>
        <p:nvSpPr>
          <p:cNvPr id="32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</a:p>
        </p:txBody>
      </p:sp>
      <p:sp>
        <p:nvSpPr>
          <p:cNvPr id="33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49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49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49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49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49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8098000" y="1626445"/>
            <a:ext cx="2485774" cy="1513561"/>
            <a:chOff x="8098000" y="1626445"/>
            <a:chExt cx="2485774" cy="1513561"/>
          </a:xfrm>
        </p:grpSpPr>
        <p:sp>
          <p:nvSpPr>
            <p:cNvPr id="35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6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10800000">
            <a:off x="8112007" y="3292407"/>
            <a:ext cx="2485774" cy="1513561"/>
            <a:chOff x="8098000" y="1626445"/>
            <a:chExt cx="2485774" cy="1513561"/>
          </a:xfrm>
        </p:grpSpPr>
        <p:sp>
          <p:nvSpPr>
            <p:cNvPr id="38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sp>
        <p:nvSpPr>
          <p:cNvPr id="40" name="文本框 26"/>
          <p:cNvSpPr txBox="1"/>
          <p:nvPr/>
        </p:nvSpPr>
        <p:spPr>
          <a:xfrm>
            <a:off x="8772449" y="2132856"/>
            <a:ext cx="1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41" name="文本框 26"/>
          <p:cNvSpPr txBox="1"/>
          <p:nvPr/>
        </p:nvSpPr>
        <p:spPr>
          <a:xfrm>
            <a:off x="8772449" y="3657218"/>
            <a:ext cx="1286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1869308" y="312730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869308" y="334991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3"/>
          <p:cNvSpPr txBox="1"/>
          <p:nvPr/>
        </p:nvSpPr>
        <p:spPr>
          <a:xfrm flipH="1">
            <a:off x="1869308" y="1628800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2DD3C2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5" name="TextBox 14"/>
          <p:cNvSpPr txBox="1"/>
          <p:nvPr/>
        </p:nvSpPr>
        <p:spPr>
          <a:xfrm>
            <a:off x="1869308" y="1993450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46" name="TextBox 15"/>
          <p:cNvSpPr txBox="1"/>
          <p:nvPr/>
        </p:nvSpPr>
        <p:spPr>
          <a:xfrm flipH="1">
            <a:off x="1869308" y="3609418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77A08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7" name="TextBox 16"/>
          <p:cNvSpPr txBox="1"/>
          <p:nvPr/>
        </p:nvSpPr>
        <p:spPr>
          <a:xfrm>
            <a:off x="1869308" y="3974068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文本后您的内容打在这里。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766816" y="5283146"/>
            <a:ext cx="89392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69"/>
                            </p:stCondLst>
                            <p:childTnLst>
                              <p:par>
                                <p:cTn id="6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0" grpId="0"/>
      <p:bldP spid="41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4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>
                <a:solidFill>
                  <a:prstClr val="white"/>
                </a:solidFill>
              </a:endParaRPr>
            </a:p>
          </p:txBody>
        </p:sp>
      </p:grpSp>
      <p:sp>
        <p:nvSpPr>
          <p:cNvPr id="15" name="任意多边形 14"/>
          <p:cNvSpPr/>
          <p:nvPr/>
        </p:nvSpPr>
        <p:spPr bwMode="blackWhite">
          <a:xfrm>
            <a:off x="1367353" y="2057816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894474" y="20954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82506" y="17179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市场分析不到位</a:t>
            </a: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182506" y="212599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174394" y="1838404"/>
            <a:ext cx="968654" cy="956034"/>
            <a:chOff x="6217935" y="1158425"/>
            <a:chExt cx="527724" cy="520849"/>
          </a:xfrm>
        </p:grpSpPr>
        <p:grpSp>
          <p:nvGrpSpPr>
            <p:cNvPr id="20" name="组合 1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903328" y="353557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191360" y="315815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对手认识不足</a:t>
            </a: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191360" y="356615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83248" y="3278564"/>
            <a:ext cx="968654" cy="956034"/>
            <a:chOff x="6217935" y="1158425"/>
            <a:chExt cx="527724" cy="520849"/>
          </a:xfrm>
        </p:grpSpPr>
        <p:grpSp>
          <p:nvGrpSpPr>
            <p:cNvPr id="28" name="组合 2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894474" y="497573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2182506" y="459831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团队积极性不高</a:t>
            </a: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2182506" y="500631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1174394" y="4718724"/>
            <a:ext cx="968654" cy="956034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7" grpId="0"/>
      <p:bldP spid="18" grpId="0"/>
      <p:bldP spid="25" grpId="0"/>
      <p:bldP spid="26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2065139" y="1628800"/>
            <a:ext cx="813690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01443" y="1167135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政策上不足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7703787" y="2874960"/>
            <a:ext cx="2498256" cy="2498256"/>
            <a:chOff x="2785219" y="1704380"/>
            <a:chExt cx="2202638" cy="2202638"/>
          </a:xfrm>
        </p:grpSpPr>
        <p:sp>
          <p:nvSpPr>
            <p:cNvPr id="75" name="椭圆 74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065139" y="2874960"/>
            <a:ext cx="2498256" cy="2498256"/>
            <a:chOff x="2785219" y="1704380"/>
            <a:chExt cx="2202638" cy="2202638"/>
          </a:xfrm>
        </p:grpSpPr>
        <p:sp>
          <p:nvSpPr>
            <p:cNvPr id="78" name="椭圆 77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922108" y="3162992"/>
            <a:ext cx="727207" cy="617831"/>
            <a:chOff x="3351213" y="1103313"/>
            <a:chExt cx="5467350" cy="4645026"/>
          </a:xfrm>
          <a:solidFill>
            <a:srgbClr val="0E647C"/>
          </a:solidFill>
        </p:grpSpPr>
        <p:sp>
          <p:nvSpPr>
            <p:cNvPr id="81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4" name="文本框 26"/>
          <p:cNvSpPr txBox="1"/>
          <p:nvPr/>
        </p:nvSpPr>
        <p:spPr>
          <a:xfrm>
            <a:off x="2364741" y="3883072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部门管理不到位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381956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873451" y="2874960"/>
            <a:ext cx="2498256" cy="2498256"/>
            <a:chOff x="2785219" y="1704380"/>
            <a:chExt cx="2202638" cy="2202638"/>
          </a:xfrm>
        </p:grpSpPr>
        <p:sp>
          <p:nvSpPr>
            <p:cNvPr id="107" name="椭圆 106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 rot="10800000">
            <a:off x="4369395" y="3899865"/>
            <a:ext cx="639027" cy="639027"/>
            <a:chOff x="5245553" y="1964897"/>
            <a:chExt cx="852035" cy="852035"/>
          </a:xfrm>
        </p:grpSpPr>
        <p:grpSp>
          <p:nvGrpSpPr>
            <p:cNvPr id="110" name="组合 109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12" name="椭圆 11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右箭头 110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797137" y="3169823"/>
            <a:ext cx="716236" cy="713249"/>
            <a:chOff x="3632200" y="998538"/>
            <a:chExt cx="4949826" cy="4929188"/>
          </a:xfrm>
          <a:solidFill>
            <a:srgbClr val="2DB2A4"/>
          </a:solidFill>
        </p:grpSpPr>
        <p:sp>
          <p:nvSpPr>
            <p:cNvPr id="115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9" name="文本框 26"/>
          <p:cNvSpPr txBox="1"/>
          <p:nvPr/>
        </p:nvSpPr>
        <p:spPr>
          <a:xfrm>
            <a:off x="5017467" y="3883072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部门资金分配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241077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 rot="10800000">
            <a:off x="7186752" y="3883072"/>
            <a:ext cx="639027" cy="639027"/>
            <a:chOff x="5245553" y="1964897"/>
            <a:chExt cx="852035" cy="852035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3" name="右箭头 132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654464" y="3098894"/>
            <a:ext cx="596901" cy="720726"/>
            <a:chOff x="5499100" y="2711450"/>
            <a:chExt cx="1193801" cy="1441451"/>
          </a:xfrm>
          <a:solidFill>
            <a:srgbClr val="F77A08"/>
          </a:solidFill>
        </p:grpSpPr>
        <p:sp>
          <p:nvSpPr>
            <p:cNvPr id="137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2" name="文本框 26"/>
          <p:cNvSpPr txBox="1"/>
          <p:nvPr/>
        </p:nvSpPr>
        <p:spPr>
          <a:xfrm>
            <a:off x="7842153" y="3883072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部门沟通不到位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049389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5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00"/>
                            </p:stCondLst>
                            <p:childTnLst>
                              <p:par>
                                <p:cTn id="6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49"/>
                            </p:stCondLst>
                            <p:childTnLst>
                              <p:par>
                                <p:cTn id="8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4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49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72" grpId="0"/>
      <p:bldP spid="73" grpId="0"/>
      <p:bldP spid="104" grpId="0"/>
      <p:bldP spid="105" grpId="0"/>
      <p:bldP spid="129" grpId="0"/>
      <p:bldP spid="130" grpId="0"/>
      <p:bldP spid="142" grpId="0"/>
      <p:bldP spid="1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3"/>
          <p:cNvSpPr/>
          <p:nvPr/>
        </p:nvSpPr>
        <p:spPr>
          <a:xfrm>
            <a:off x="3793331" y="14847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26523" y="1904657"/>
            <a:ext cx="1610824" cy="1452335"/>
            <a:chOff x="2713211" y="1988840"/>
            <a:chExt cx="1610824" cy="1452335"/>
          </a:xfrm>
        </p:grpSpPr>
        <p:sp>
          <p:nvSpPr>
            <p:cNvPr id="1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文本框 26"/>
          <p:cNvSpPr txBox="1"/>
          <p:nvPr/>
        </p:nvSpPr>
        <p:spPr>
          <a:xfrm>
            <a:off x="2672808" y="2296635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649315" y="2708920"/>
            <a:ext cx="1610824" cy="1452335"/>
            <a:chOff x="2713211" y="1988840"/>
            <a:chExt cx="1610824" cy="1452335"/>
          </a:xfrm>
        </p:grpSpPr>
        <p:sp>
          <p:nvSpPr>
            <p:cNvPr id="18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26"/>
          <p:cNvSpPr txBox="1"/>
          <p:nvPr/>
        </p:nvSpPr>
        <p:spPr>
          <a:xfrm>
            <a:off x="3968952" y="310089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26523" y="3560841"/>
            <a:ext cx="1610824" cy="1452335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2677765" y="394525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3451" y="18102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6"/>
          <p:cNvSpPr txBox="1"/>
          <p:nvPr/>
        </p:nvSpPr>
        <p:spPr>
          <a:xfrm>
            <a:off x="3901901" y="17008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矩形 3"/>
          <p:cNvSpPr/>
          <p:nvPr/>
        </p:nvSpPr>
        <p:spPr>
          <a:xfrm>
            <a:off x="5377507" y="2852936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457627" y="3178423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6"/>
          <p:cNvSpPr txBox="1"/>
          <p:nvPr/>
        </p:nvSpPr>
        <p:spPr>
          <a:xfrm>
            <a:off x="5486077" y="306896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矩形 3"/>
          <p:cNvSpPr/>
          <p:nvPr/>
        </p:nvSpPr>
        <p:spPr>
          <a:xfrm>
            <a:off x="3793331" y="42991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873451" y="46246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6"/>
          <p:cNvSpPr txBox="1"/>
          <p:nvPr/>
        </p:nvSpPr>
        <p:spPr>
          <a:xfrm>
            <a:off x="3901901" y="45152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99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99"/>
                            </p:stCondLst>
                            <p:childTnLst>
                              <p:par>
                                <p:cTn id="10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0" grpId="0"/>
      <p:bldP spid="24" grpId="0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改善不足对策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004144" y="2393384"/>
            <a:ext cx="2186888" cy="1971720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5438090" y="2855838"/>
            <a:ext cx="1318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六项</a:t>
            </a:r>
            <a:endParaRPr lang="en-US" altLang="zh-CN" sz="32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对策</a:t>
            </a:r>
            <a:endParaRPr lang="en-US" altLang="zh-CN" sz="32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177707" y="1628116"/>
            <a:ext cx="2884910" cy="864780"/>
            <a:chOff x="8149535" y="1459078"/>
            <a:chExt cx="2884910" cy="864780"/>
          </a:xfrm>
        </p:grpSpPr>
        <p:sp>
          <p:nvSpPr>
            <p:cNvPr id="24" name="矩形 23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资金明细透明</a:t>
              </a:r>
            </a:p>
          </p:txBody>
        </p:sp>
      </p:grpSp>
      <p:sp>
        <p:nvSpPr>
          <p:cNvPr id="36" name="Freeform 5"/>
          <p:cNvSpPr/>
          <p:nvPr/>
        </p:nvSpPr>
        <p:spPr bwMode="auto">
          <a:xfrm>
            <a:off x="4657427" y="2121134"/>
            <a:ext cx="2808312" cy="25320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/>
          </a:p>
        </p:txBody>
      </p:sp>
      <p:grpSp>
        <p:nvGrpSpPr>
          <p:cNvPr id="38" name="组合 37"/>
          <p:cNvGrpSpPr/>
          <p:nvPr/>
        </p:nvGrpSpPr>
        <p:grpSpPr>
          <a:xfrm>
            <a:off x="5017467" y="1700808"/>
            <a:ext cx="711242" cy="701976"/>
            <a:chOff x="6217935" y="1158425"/>
            <a:chExt cx="527724" cy="520849"/>
          </a:xfrm>
        </p:grpSpPr>
        <p:grpSp>
          <p:nvGrpSpPr>
            <p:cNvPr id="39" name="组合 3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060549" y="1628800"/>
            <a:ext cx="2884910" cy="864780"/>
            <a:chOff x="8149535" y="1459078"/>
            <a:chExt cx="2884910" cy="864780"/>
          </a:xfrm>
        </p:grpSpPr>
        <p:sp>
          <p:nvSpPr>
            <p:cNvPr id="48" name="矩形 47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强化部门管理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229969" y="2996268"/>
            <a:ext cx="711242" cy="701976"/>
            <a:chOff x="6217935" y="1158425"/>
            <a:chExt cx="527724" cy="520849"/>
          </a:xfrm>
        </p:grpSpPr>
        <p:grpSp>
          <p:nvGrpSpPr>
            <p:cNvPr id="56" name="组合 5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73051" y="2924260"/>
            <a:ext cx="2884910" cy="864780"/>
            <a:chOff x="8149535" y="1459078"/>
            <a:chExt cx="2884910" cy="864780"/>
          </a:xfrm>
        </p:grpSpPr>
        <p:sp>
          <p:nvSpPr>
            <p:cNvPr id="61" name="矩形 60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提倡创新思路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954297" y="4292412"/>
            <a:ext cx="711242" cy="701976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997379" y="4220404"/>
            <a:ext cx="2884910" cy="864780"/>
            <a:chOff x="8149535" y="1459078"/>
            <a:chExt cx="2884910" cy="864780"/>
          </a:xfrm>
        </p:grpSpPr>
        <p:sp>
          <p:nvSpPr>
            <p:cNvPr id="69" name="矩形 68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信息传递到位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57627" y="1700808"/>
            <a:ext cx="711242" cy="701976"/>
            <a:chOff x="6217935" y="1158425"/>
            <a:chExt cx="527724" cy="520849"/>
          </a:xfrm>
        </p:grpSpPr>
        <p:grpSp>
          <p:nvGrpSpPr>
            <p:cNvPr id="19" name="组合 1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965205" y="2924260"/>
            <a:ext cx="2884910" cy="864780"/>
            <a:chOff x="8149535" y="1459078"/>
            <a:chExt cx="2884910" cy="864780"/>
          </a:xfrm>
        </p:grpSpPr>
        <p:sp>
          <p:nvSpPr>
            <p:cNvPr id="72" name="矩形 71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资源合理利用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245125" y="2996952"/>
            <a:ext cx="711242" cy="701976"/>
            <a:chOff x="6217935" y="1158425"/>
            <a:chExt cx="527724" cy="520849"/>
          </a:xfrm>
        </p:grpSpPr>
        <p:grpSp>
          <p:nvGrpSpPr>
            <p:cNvPr id="75" name="组合 7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249715" y="4220404"/>
            <a:ext cx="2884910" cy="864780"/>
            <a:chOff x="8149535" y="1459078"/>
            <a:chExt cx="2884910" cy="864780"/>
          </a:xfrm>
        </p:grpSpPr>
        <p:sp>
          <p:nvSpPr>
            <p:cNvPr id="80" name="矩形 79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上下沟通一致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529635" y="4293096"/>
            <a:ext cx="711242" cy="701976"/>
            <a:chOff x="6217935" y="1158425"/>
            <a:chExt cx="527724" cy="520849"/>
          </a:xfrm>
        </p:grpSpPr>
        <p:grpSp>
          <p:nvGrpSpPr>
            <p:cNvPr id="83" name="组合 8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06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99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99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99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99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99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99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99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99"/>
                            </p:stCondLst>
                            <p:childTnLst>
                              <p:par>
                                <p:cTn id="7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99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99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99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9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799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掌握关键要点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88491" y="1556792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2793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495599" y="2434368"/>
            <a:ext cx="711242" cy="701976"/>
            <a:chOff x="6217935" y="1158425"/>
            <a:chExt cx="527724" cy="520849"/>
          </a:xfrm>
        </p:grpSpPr>
        <p:grpSp>
          <p:nvGrpSpPr>
            <p:cNvPr id="18" name="组合 1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97459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729435" y="2765062"/>
            <a:ext cx="2664296" cy="2765650"/>
          </a:xfrm>
          <a:prstGeom prst="roundRect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268811" y="1556792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30825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375919" y="243436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485491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7609755" y="2765062"/>
            <a:ext cx="2664296" cy="2765650"/>
          </a:xfrm>
          <a:prstGeom prst="roundRect">
            <a:avLst/>
          </a:pr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8149131" y="1556792"/>
            <a:ext cx="1585543" cy="1585543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18857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256239" y="2434368"/>
            <a:ext cx="711242" cy="701976"/>
            <a:chOff x="6217935" y="1158425"/>
            <a:chExt cx="527724" cy="520849"/>
          </a:xfrm>
        </p:grpSpPr>
        <p:grpSp>
          <p:nvGrpSpPr>
            <p:cNvPr id="40" name="组合 3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3523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99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99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49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49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49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399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99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899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2" grpId="0"/>
      <p:bldP spid="23" grpId="0" animBg="1"/>
      <p:bldP spid="27" grpId="0"/>
      <p:bldP spid="33" grpId="0"/>
      <p:bldP spid="34" grpId="0" animBg="1"/>
      <p:bldP spid="38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F77A08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36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经验成绩积累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完成项目汇总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完成项目之一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完成项目之二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资金预算情况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其他工作情况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3"/>
          <p:cNvGrpSpPr>
            <a:grpSpLocks noChangeAspect="1"/>
          </p:cNvGrpSpPr>
          <p:nvPr/>
        </p:nvGrpSpPr>
        <p:grpSpPr bwMode="auto">
          <a:xfrm>
            <a:off x="2700521" y="2575766"/>
            <a:ext cx="772108" cy="781226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5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2654734" y="1628800"/>
            <a:ext cx="1585543" cy="1585543"/>
            <a:chOff x="1705099" y="2564904"/>
            <a:chExt cx="1800200" cy="1800200"/>
          </a:xfrm>
        </p:grpSpPr>
        <p:sp>
          <p:nvSpPr>
            <p:cNvPr id="43" name="椭圆 4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694177" y="2006073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993131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137147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05199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05199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05199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993131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5741161" y="1572234"/>
            <a:ext cx="4176464" cy="662235"/>
            <a:chOff x="5737547" y="1428218"/>
            <a:chExt cx="4176464" cy="662235"/>
          </a:xfrm>
        </p:grpSpPr>
        <p:sp>
          <p:nvSpPr>
            <p:cNvPr id="53" name="圆角矩形 5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92023" y="1764852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741161" y="2406725"/>
            <a:ext cx="4176464" cy="662235"/>
            <a:chOff x="5737547" y="1428218"/>
            <a:chExt cx="4176464" cy="662235"/>
          </a:xfrm>
        </p:grpSpPr>
        <p:sp>
          <p:nvSpPr>
            <p:cNvPr id="57" name="圆角矩形 5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092023" y="259934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5741161" y="3228418"/>
            <a:ext cx="4176464" cy="662235"/>
            <a:chOff x="5737547" y="1428218"/>
            <a:chExt cx="4176464" cy="662235"/>
          </a:xfrm>
        </p:grpSpPr>
        <p:sp>
          <p:nvSpPr>
            <p:cNvPr id="61" name="圆角矩形 60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092023" y="3421036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5741161" y="4062909"/>
            <a:ext cx="4176464" cy="662235"/>
            <a:chOff x="5737547" y="1428218"/>
            <a:chExt cx="4176464" cy="662235"/>
          </a:xfrm>
        </p:grpSpPr>
        <p:sp>
          <p:nvSpPr>
            <p:cNvPr id="65" name="圆角矩形 6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6092023" y="4255527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5741161" y="4927005"/>
            <a:ext cx="4176464" cy="662235"/>
            <a:chOff x="5737547" y="1428218"/>
            <a:chExt cx="4176464" cy="662235"/>
          </a:xfrm>
        </p:grpSpPr>
        <p:sp>
          <p:nvSpPr>
            <p:cNvPr id="69" name="圆角矩形 6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092023" y="511962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72" name="组合 71"/>
          <p:cNvGrpSpPr/>
          <p:nvPr/>
        </p:nvGrpSpPr>
        <p:grpSpPr>
          <a:xfrm rot="16200000">
            <a:off x="3413896" y="3290901"/>
            <a:ext cx="3354773" cy="579679"/>
            <a:chOff x="7967269" y="3151651"/>
            <a:chExt cx="3354773" cy="579679"/>
          </a:xfrm>
        </p:grpSpPr>
        <p:sp>
          <p:nvSpPr>
            <p:cNvPr id="73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99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99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99"/>
                            </p:stCondLst>
                            <p:childTnLst>
                              <p:par>
                                <p:cTn id="7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99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99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99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99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99"/>
                            </p:stCondLst>
                            <p:childTnLst>
                              <p:par>
                                <p:cTn id="10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299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799"/>
                            </p:stCondLst>
                            <p:childTnLst>
                              <p:par>
                                <p:cTn id="1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299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47" grpId="0"/>
      <p:bldP spid="48" grpId="0"/>
      <p:bldP spid="49" grpId="0"/>
      <p:bldP spid="50" grpId="0"/>
      <p:bldP spid="51" grpId="0"/>
      <p:bldP spid="55" grpId="0"/>
      <p:bldP spid="59" grpId="0"/>
      <p:bldP spid="63" grpId="0"/>
      <p:bldP spid="67" grpId="0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057027" y="1844824"/>
            <a:ext cx="4391620" cy="3325945"/>
            <a:chOff x="2282031" y="457200"/>
            <a:chExt cx="7631113" cy="5943600"/>
          </a:xfrm>
        </p:grpSpPr>
        <p:pic>
          <p:nvPicPr>
            <p:cNvPr id="78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矩形 78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4"/>
              <a:srcRect/>
              <a:stretch>
                <a:fillRect l="-36872" t="-15145" r="-12052" b="-6353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721323" y="3310335"/>
            <a:ext cx="1944216" cy="2405795"/>
            <a:chOff x="865232" y="1286330"/>
            <a:chExt cx="4013321" cy="4966128"/>
          </a:xfrm>
        </p:grpSpPr>
        <p:pic>
          <p:nvPicPr>
            <p:cNvPr id="81" name="Picture 3"/>
            <p:cNvPicPr>
              <a:picLocks noChangeAspect="1"/>
            </p:cNvPicPr>
            <p:nvPr/>
          </p:nvPicPr>
          <p:blipFill rotWithShape="1">
            <a:blip r:embed="rId5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8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6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83" name="直接连接符 82"/>
          <p:cNvCxnSpPr/>
          <p:nvPr/>
        </p:nvCxnSpPr>
        <p:spPr>
          <a:xfrm>
            <a:off x="6601643" y="19342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6889675" y="15567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市场开拓经验</a:t>
            </a: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6889675" y="1964798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5881563" y="1677204"/>
            <a:ext cx="968654" cy="956034"/>
            <a:chOff x="6217935" y="1158425"/>
            <a:chExt cx="527724" cy="520849"/>
          </a:xfrm>
        </p:grpSpPr>
        <p:grpSp>
          <p:nvGrpSpPr>
            <p:cNvPr id="93" name="组合 9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9" name="直接连接符 98"/>
          <p:cNvCxnSpPr/>
          <p:nvPr/>
        </p:nvCxnSpPr>
        <p:spPr>
          <a:xfrm>
            <a:off x="6601643" y="348852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矩形 99"/>
          <p:cNvSpPr/>
          <p:nvPr/>
        </p:nvSpPr>
        <p:spPr>
          <a:xfrm>
            <a:off x="6889675" y="311110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部门合作经验</a:t>
            </a: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6889675" y="3519111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5881563" y="3231517"/>
            <a:ext cx="968654" cy="956034"/>
            <a:chOff x="6217935" y="1158425"/>
            <a:chExt cx="527724" cy="520849"/>
          </a:xfrm>
        </p:grpSpPr>
        <p:grpSp>
          <p:nvGrpSpPr>
            <p:cNvPr id="105" name="组合 10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9" name="直接连接符 108"/>
          <p:cNvCxnSpPr/>
          <p:nvPr/>
        </p:nvCxnSpPr>
        <p:spPr>
          <a:xfrm>
            <a:off x="6601643" y="510256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矩形 109"/>
          <p:cNvSpPr/>
          <p:nvPr/>
        </p:nvSpPr>
        <p:spPr>
          <a:xfrm>
            <a:off x="6889675" y="472514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项目管理经验</a:t>
            </a: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6889675" y="5133150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112" name="组合 111"/>
          <p:cNvGrpSpPr/>
          <p:nvPr/>
        </p:nvGrpSpPr>
        <p:grpSpPr>
          <a:xfrm>
            <a:off x="5881563" y="4845556"/>
            <a:ext cx="968654" cy="956034"/>
            <a:chOff x="6217935" y="1158425"/>
            <a:chExt cx="527724" cy="520849"/>
          </a:xfrm>
        </p:grpSpPr>
        <p:grpSp>
          <p:nvGrpSpPr>
            <p:cNvPr id="113" name="组合 11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84" grpId="0"/>
      <p:bldP spid="85" grpId="0"/>
      <p:bldP spid="100" grpId="0"/>
      <p:bldP spid="103" grpId="0"/>
      <p:bldP spid="110" grpId="0"/>
      <p:bldP spid="1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完成项目汇总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091535" y="1628800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3951276" y="1628800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1091535" y="3788573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3951276" y="3788573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6961683" y="1716250"/>
            <a:ext cx="4176464" cy="662235"/>
            <a:chOff x="5737547" y="1428218"/>
            <a:chExt cx="4176464" cy="662235"/>
          </a:xfrm>
        </p:grpSpPr>
        <p:sp>
          <p:nvSpPr>
            <p:cNvPr id="25" name="圆角矩形 2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312545" y="184482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961683" y="2550741"/>
            <a:ext cx="4176464" cy="662235"/>
            <a:chOff x="5737547" y="1428218"/>
            <a:chExt cx="4176464" cy="662235"/>
          </a:xfrm>
        </p:grpSpPr>
        <p:sp>
          <p:nvSpPr>
            <p:cNvPr id="29" name="圆角矩形 2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312545" y="2708920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961683" y="3372434"/>
            <a:ext cx="4176464" cy="662235"/>
            <a:chOff x="5737547" y="1428218"/>
            <a:chExt cx="4176464" cy="662235"/>
          </a:xfrm>
        </p:grpSpPr>
        <p:sp>
          <p:nvSpPr>
            <p:cNvPr id="33" name="圆角矩形 3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312545" y="3501008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6961683" y="4206925"/>
            <a:ext cx="4176464" cy="662235"/>
            <a:chOff x="5737547" y="1428218"/>
            <a:chExt cx="4176464" cy="662235"/>
          </a:xfrm>
        </p:grpSpPr>
        <p:sp>
          <p:nvSpPr>
            <p:cNvPr id="37" name="圆角矩形 3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312545" y="436510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6961683" y="5013176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31" grpId="0"/>
      <p:bldP spid="35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完成项目之一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42162" y="2049838"/>
            <a:ext cx="1237382" cy="1115636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18076" y="5360416"/>
            <a:ext cx="926821" cy="835631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7465739" y="391411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753771" y="353670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753771" y="3944706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6745659" y="3657112"/>
            <a:ext cx="968654" cy="956034"/>
            <a:chOff x="6217935" y="1158425"/>
            <a:chExt cx="527724" cy="520849"/>
          </a:xfrm>
        </p:grpSpPr>
        <p:grpSp>
          <p:nvGrpSpPr>
            <p:cNvPr id="26" name="组合 2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465739" y="51382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753771" y="47608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添加文字图标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753771" y="5168842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745659" y="4881248"/>
            <a:ext cx="968654" cy="956034"/>
            <a:chOff x="6217935" y="1158425"/>
            <a:chExt cx="527724" cy="520849"/>
          </a:xfrm>
        </p:grpSpPr>
        <p:grpSp>
          <p:nvGrpSpPr>
            <p:cNvPr id="34" name="组合 3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39" name="圆角矩形 3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1" grpId="0"/>
      <p:bldP spid="23" grpId="0"/>
      <p:bldP spid="24" grpId="0"/>
      <p:bldP spid="31" grpId="0"/>
      <p:bldP spid="32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完成项目之二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43" name="圆角矩形 4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0151494" y="2179311"/>
            <a:ext cx="1237382" cy="1115636"/>
            <a:chOff x="2713211" y="1988840"/>
            <a:chExt cx="1610824" cy="1452335"/>
          </a:xfrm>
        </p:grpSpPr>
        <p:sp>
          <p:nvSpPr>
            <p:cNvPr id="7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14468" y="4969633"/>
            <a:ext cx="926821" cy="835631"/>
            <a:chOff x="2713211" y="1988840"/>
            <a:chExt cx="1610824" cy="1452335"/>
          </a:xfrm>
        </p:grpSpPr>
        <p:sp>
          <p:nvSpPr>
            <p:cNvPr id="7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77879" y="2604314"/>
            <a:ext cx="10060268" cy="2884517"/>
            <a:chOff x="-4322721" y="2205038"/>
            <a:chExt cx="10060268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-4322721" y="2205038"/>
              <a:ext cx="10060268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矩形 77"/>
          <p:cNvSpPr>
            <a:spLocks noChangeArrowheads="1"/>
          </p:cNvSpPr>
          <p:nvPr/>
        </p:nvSpPr>
        <p:spPr bwMode="auto">
          <a:xfrm>
            <a:off x="1386077" y="3368782"/>
            <a:ext cx="4567494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          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资金预算情况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126702" y="2071135"/>
            <a:ext cx="2417551" cy="2409618"/>
            <a:chOff x="2177041" y="2040889"/>
            <a:chExt cx="2417551" cy="2409618"/>
          </a:xfrm>
        </p:grpSpPr>
        <p:sp>
          <p:nvSpPr>
            <p:cNvPr id="13" name="Freeform 6"/>
            <p:cNvSpPr/>
            <p:nvPr/>
          </p:nvSpPr>
          <p:spPr bwMode="auto">
            <a:xfrm rot="2700000">
              <a:off x="2181008" y="2036922"/>
              <a:ext cx="2409618" cy="2417551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rot="2700000">
              <a:off x="2312816" y="2169164"/>
              <a:ext cx="2146002" cy="2153067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58254" y="1635935"/>
            <a:ext cx="1317173" cy="1321509"/>
            <a:chOff x="4608593" y="1605689"/>
            <a:chExt cx="1317173" cy="1321509"/>
          </a:xfrm>
        </p:grpSpPr>
        <p:sp>
          <p:nvSpPr>
            <p:cNvPr id="16" name="Freeform 6"/>
            <p:cNvSpPr/>
            <p:nvPr/>
          </p:nvSpPr>
          <p:spPr bwMode="auto">
            <a:xfrm rot="8148961">
              <a:off x="4608593" y="1605689"/>
              <a:ext cx="1317173" cy="132150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 rot="8148961">
              <a:off x="4730847" y="1728345"/>
              <a:ext cx="1072665" cy="107619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65308" y="3692549"/>
            <a:ext cx="1902935" cy="1896691"/>
            <a:chOff x="4315647" y="3662303"/>
            <a:chExt cx="1902935" cy="1896691"/>
          </a:xfrm>
        </p:grpSpPr>
        <p:sp>
          <p:nvSpPr>
            <p:cNvPr id="19" name="Freeform 6"/>
            <p:cNvSpPr/>
            <p:nvPr/>
          </p:nvSpPr>
          <p:spPr bwMode="auto">
            <a:xfrm rot="18894142">
              <a:off x="4318769" y="3659181"/>
              <a:ext cx="1896691" cy="1902935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 rot="18894142">
              <a:off x="4475435" y="3796133"/>
              <a:ext cx="1583359" cy="1588572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1257173">
            <a:off x="6717587" y="2486329"/>
            <a:ext cx="1584429" cy="1579230"/>
            <a:chOff x="5767926" y="2440885"/>
            <a:chExt cx="1584429" cy="1579230"/>
          </a:xfrm>
        </p:grpSpPr>
        <p:sp>
          <p:nvSpPr>
            <p:cNvPr id="22" name="Freeform 6"/>
            <p:cNvSpPr/>
            <p:nvPr/>
          </p:nvSpPr>
          <p:spPr bwMode="auto">
            <a:xfrm rot="13850358">
              <a:off x="5770526" y="2438285"/>
              <a:ext cx="1579230" cy="158442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"/>
            <p:cNvSpPr/>
            <p:nvPr/>
          </p:nvSpPr>
          <p:spPr bwMode="auto">
            <a:xfrm rot="13850358">
              <a:off x="5889392" y="2557541"/>
              <a:ext cx="1341499" cy="134591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429013" y="2883182"/>
            <a:ext cx="196205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管理成本</a:t>
            </a:r>
            <a:endParaRPr lang="en-US" altLang="zh-CN" sz="28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6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  <a:endParaRPr lang="zh-CN" altLang="en-US" sz="36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9213" y="4192100"/>
            <a:ext cx="196205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营销成本</a:t>
            </a:r>
            <a:endParaRPr lang="en-US" altLang="zh-CN" sz="20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3349" y="2957512"/>
            <a:ext cx="19620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办公成本</a:t>
            </a:r>
            <a:endParaRPr lang="en-US" altLang="zh-CN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20%</a:t>
            </a:r>
            <a:endParaRPr lang="zh-CN" altLang="en-US" sz="32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47048" y="2019086"/>
            <a:ext cx="19620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其他成本</a:t>
            </a:r>
            <a:endParaRPr lang="en-US" altLang="zh-CN" sz="16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10%</a:t>
            </a:r>
            <a:endParaRPr lang="zh-CN" altLang="en-US" sz="32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6987" y="4149080"/>
            <a:ext cx="2892016" cy="1254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文字内容需概括精炼。点击输入简要文字内容文字内容需概括精炼。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03232" y="4683382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55360" y="2955190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87208" y="1660787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其他工作情况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15" name="组合 1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6" grpId="0"/>
      <p:bldP spid="33" grpId="0"/>
      <p:bldP spid="40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3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计划总体思路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具体目标规划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计划实施情况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可行性评估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能力提升计划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702655" y="2585267"/>
            <a:ext cx="767839" cy="835564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48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总体计划思路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390911" y="3835083"/>
            <a:ext cx="1585543" cy="1585543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430354" y="421235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97387" y="3847382"/>
            <a:ext cx="1585543" cy="1585543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336830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205968" y="3847382"/>
            <a:ext cx="1585543" cy="1585543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245411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12444" y="3859681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151887" y="423695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2"/>
          <p:cNvSpPr/>
          <p:nvPr/>
        </p:nvSpPr>
        <p:spPr bwMode="auto">
          <a:xfrm>
            <a:off x="2137147" y="158896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Freeform 12"/>
          <p:cNvSpPr/>
          <p:nvPr/>
        </p:nvSpPr>
        <p:spPr bwMode="auto">
          <a:xfrm flipH="1" flipV="1">
            <a:off x="9409955" y="274109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33415" y="1687142"/>
            <a:ext cx="7608588" cy="1512168"/>
          </a:xfrm>
          <a:prstGeom prst="rect">
            <a:avLst/>
          </a:pr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641202" y="1958340"/>
            <a:ext cx="6912769" cy="11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99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799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3" grpId="0"/>
      <p:bldP spid="27" grpId="0"/>
      <p:bldP spid="28" grpId="0" animBg="1"/>
      <p:bldP spid="29" grpId="0" animBg="1"/>
      <p:bldP spid="30" grpId="0" animBg="1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具体目标规划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281163" y="1464593"/>
            <a:ext cx="2202638" cy="2342999"/>
            <a:chOff x="2785219" y="1704380"/>
            <a:chExt cx="2202638" cy="2342999"/>
          </a:xfrm>
        </p:grpSpPr>
        <p:grpSp>
          <p:nvGrpSpPr>
            <p:cNvPr id="13" name="组合 1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椭圆 1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椭圆 1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0E647C"/>
                </a:solidFill>
              </a:rPr>
              <a:t>销售额突破</a:t>
            </a:r>
            <a:endParaRPr lang="en-US" altLang="zh-CN" sz="2000" dirty="0">
              <a:solidFill>
                <a:srgbClr val="0E647C"/>
              </a:solidFill>
            </a:endParaRPr>
          </a:p>
          <a:p>
            <a:r>
              <a:rPr lang="en-US" altLang="zh-CN" sz="4000" dirty="0">
                <a:solidFill>
                  <a:srgbClr val="0E647C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0E647C"/>
                </a:solidFill>
              </a:rPr>
              <a:t>个亿</a:t>
            </a:r>
          </a:p>
        </p:txBody>
      </p:sp>
      <p:sp>
        <p:nvSpPr>
          <p:cNvPr id="20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73451" y="1461021"/>
            <a:ext cx="2202638" cy="2342999"/>
            <a:chOff x="2785219" y="1704380"/>
            <a:chExt cx="2202638" cy="2342999"/>
          </a:xfrm>
        </p:grpSpPr>
        <p:grpSp>
          <p:nvGrpSpPr>
            <p:cNvPr id="23" name="组合 2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椭圆 2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椭圆 2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2DB2A4"/>
                </a:solidFill>
              </a:rPr>
              <a:t>加盟店超过</a:t>
            </a:r>
            <a:endParaRPr lang="en-US" altLang="zh-CN" sz="2000" dirty="0">
              <a:solidFill>
                <a:srgbClr val="2DB2A4"/>
              </a:solidFill>
            </a:endParaRPr>
          </a:p>
          <a:p>
            <a:r>
              <a:rPr lang="en-US" altLang="zh-CN" sz="4000" dirty="0">
                <a:solidFill>
                  <a:srgbClr val="2DB2A4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2DB2A4"/>
                </a:solidFill>
              </a:rPr>
              <a:t>百家</a:t>
            </a:r>
          </a:p>
        </p:txBody>
      </p:sp>
      <p:sp>
        <p:nvSpPr>
          <p:cNvPr id="30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495349" y="1461021"/>
            <a:ext cx="2202638" cy="2342999"/>
            <a:chOff x="2785219" y="1704380"/>
            <a:chExt cx="2202638" cy="2342999"/>
          </a:xfrm>
        </p:grpSpPr>
        <p:grpSp>
          <p:nvGrpSpPr>
            <p:cNvPr id="33" name="组合 3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椭圆 3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椭圆 3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7812456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F77A08"/>
                </a:solidFill>
              </a:rPr>
              <a:t>产品覆盖</a:t>
            </a:r>
            <a:endParaRPr lang="en-US" altLang="zh-CN" sz="2000" dirty="0">
              <a:solidFill>
                <a:srgbClr val="F77A08"/>
              </a:solidFill>
            </a:endParaRPr>
          </a:p>
          <a:p>
            <a:r>
              <a:rPr lang="en-US" altLang="zh-CN" sz="4000" dirty="0">
                <a:solidFill>
                  <a:srgbClr val="F77A08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F77A08"/>
                </a:solidFill>
              </a:rPr>
              <a:t>大洲</a:t>
            </a:r>
          </a:p>
        </p:txBody>
      </p:sp>
      <p:sp>
        <p:nvSpPr>
          <p:cNvPr id="40" name="等腰三角形 45"/>
          <p:cNvSpPr/>
          <p:nvPr/>
        </p:nvSpPr>
        <p:spPr>
          <a:xfrm>
            <a:off x="7556141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7639365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2497186" y="5411898"/>
            <a:ext cx="720080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0" grpId="0" animBg="1"/>
      <p:bldP spid="21" grpId="0"/>
      <p:bldP spid="29" grpId="0"/>
      <p:bldP spid="30" grpId="0" animBg="1"/>
      <p:bldP spid="31" grpId="0"/>
      <p:bldP spid="39" grpId="0"/>
      <p:bldP spid="40" grpId="0" animBg="1"/>
      <p:bldP spid="41" grpId="0"/>
      <p:bldP spid="4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7693898" y="2877855"/>
            <a:ext cx="1144185" cy="36788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endCxn id="25" idx="3"/>
          </p:cNvCxnSpPr>
          <p:nvPr/>
        </p:nvCxnSpPr>
        <p:spPr>
          <a:xfrm flipV="1">
            <a:off x="5115779" y="3792054"/>
            <a:ext cx="1435958" cy="7357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66897" y="4643524"/>
            <a:ext cx="1487974" cy="1536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385795" y="4048834"/>
            <a:ext cx="1178093" cy="117809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62627" y="422802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844491" y="3859410"/>
            <a:ext cx="1340725" cy="1340725"/>
            <a:chOff x="1705099" y="2564904"/>
            <a:chExt cx="1800200" cy="1800200"/>
          </a:xfrm>
        </p:grpSpPr>
        <p:sp>
          <p:nvSpPr>
            <p:cNvPr id="20" name="椭圆 1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790194" y="414908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223892" y="2518012"/>
            <a:ext cx="1601887" cy="1601887"/>
            <a:chOff x="1705099" y="2564904"/>
            <a:chExt cx="1800200" cy="1800200"/>
          </a:xfrm>
        </p:grpSpPr>
        <p:sp>
          <p:nvSpPr>
            <p:cNvPr id="24" name="椭圆 2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69595" y="2906974"/>
            <a:ext cx="172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689875" y="1610078"/>
            <a:ext cx="1800200" cy="1800200"/>
            <a:chOff x="1705099" y="2564904"/>
            <a:chExt cx="1800200" cy="1800200"/>
          </a:xfrm>
        </p:grpSpPr>
        <p:sp>
          <p:nvSpPr>
            <p:cNvPr id="28" name="椭圆 2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635578" y="2094476"/>
            <a:ext cx="1937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0" y="4980077"/>
            <a:ext cx="1482786" cy="18779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64613" y="32867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12885" y="30689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69595" y="4221088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89875" y="350274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计划实施步骤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99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99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99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99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  <p:bldP spid="30" grpId="0"/>
      <p:bldP spid="32" grpId="0"/>
      <p:bldP spid="33" grpId="0"/>
      <p:bldP spid="34" grpId="0"/>
      <p:bldP spid="35" grpId="0"/>
      <p:bldP spid="9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25579" y="525812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097587" y="35903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97587" y="191417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713211" y="2779561"/>
            <a:ext cx="1585543" cy="158554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52654" y="315683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6200000">
            <a:off x="2911207" y="3362909"/>
            <a:ext cx="3354773" cy="579679"/>
            <a:chOff x="7967269" y="3151651"/>
            <a:chExt cx="3354773" cy="579679"/>
          </a:xfrm>
        </p:grpSpPr>
        <p:sp>
          <p:nvSpPr>
            <p:cNvPr id="20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73451" y="1268760"/>
            <a:ext cx="1296144" cy="1296144"/>
            <a:chOff x="4081363" y="1216786"/>
            <a:chExt cx="1296144" cy="1296144"/>
          </a:xfrm>
        </p:grpSpPr>
        <p:sp>
          <p:nvSpPr>
            <p:cNvPr id="25" name="圆角矩形 24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263094" y="1558719"/>
            <a:ext cx="516858" cy="601000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rgbClr val="2DB2A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85619" y="1536758"/>
            <a:ext cx="197250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85619" y="1944764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873451" y="2924944"/>
            <a:ext cx="1296144" cy="1296144"/>
            <a:chOff x="4081363" y="1216786"/>
            <a:chExt cx="1296144" cy="1296144"/>
          </a:xfrm>
        </p:grpSpPr>
        <p:sp>
          <p:nvSpPr>
            <p:cNvPr id="31" name="圆角矩形 30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5184974" y="3284984"/>
            <a:ext cx="669319" cy="500873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F77A08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85620" y="321297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385619" y="362098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873451" y="4653136"/>
            <a:ext cx="1296144" cy="1296144"/>
            <a:chOff x="4081363" y="1216786"/>
            <a:chExt cx="1296144" cy="1296144"/>
          </a:xfrm>
        </p:grpSpPr>
        <p:sp>
          <p:nvSpPr>
            <p:cNvPr id="37" name="圆角矩形 36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KSO_Shape"/>
          <p:cNvSpPr/>
          <p:nvPr/>
        </p:nvSpPr>
        <p:spPr bwMode="auto">
          <a:xfrm>
            <a:off x="5186549" y="5047642"/>
            <a:ext cx="669948" cy="564988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85620" y="488879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385619" y="529680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99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99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99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799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299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8" grpId="0"/>
      <p:bldP spid="27" grpId="0" animBg="1"/>
      <p:bldP spid="28" grpId="0"/>
      <p:bldP spid="29" grpId="0"/>
      <p:bldP spid="33" grpId="0" animBg="1"/>
      <p:bldP spid="34" grpId="0"/>
      <p:bldP spid="35" grpId="0"/>
      <p:bldP spid="39" grpId="0" animBg="1"/>
      <p:bldP spid="40" grpId="0"/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可行性评估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 bwMode="blackWhite">
          <a:xfrm>
            <a:off x="6866610" y="1988840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2915321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59644" y="1714579"/>
            <a:ext cx="5039356" cy="3455019"/>
            <a:chOff x="1015628" y="1816853"/>
            <a:chExt cx="5039356" cy="3455019"/>
          </a:xfrm>
        </p:grpSpPr>
        <p:grpSp>
          <p:nvGrpSpPr>
            <p:cNvPr id="15" name="组合 14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8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2DB2A4"/>
                </a:solidFill>
                <a:ln w="28575" cap="flat">
                  <a:solidFill>
                    <a:srgbClr val="2DB2A4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3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5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6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8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</p:grpSp>
      <p:sp>
        <p:nvSpPr>
          <p:cNvPr id="32" name="文本框 26"/>
          <p:cNvSpPr txBox="1"/>
          <p:nvPr/>
        </p:nvSpPr>
        <p:spPr>
          <a:xfrm>
            <a:off x="1274167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6"/>
          <p:cNvSpPr txBox="1"/>
          <p:nvPr/>
        </p:nvSpPr>
        <p:spPr>
          <a:xfrm>
            <a:off x="4775898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393731" y="202643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681763" y="164901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681763" y="205702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673651" y="1769428"/>
            <a:ext cx="968654" cy="956034"/>
            <a:chOff x="6217935" y="1158425"/>
            <a:chExt cx="527724" cy="520849"/>
          </a:xfrm>
        </p:grpSpPr>
        <p:grpSp>
          <p:nvGrpSpPr>
            <p:cNvPr id="38" name="组合 3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7402585" y="34665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690617" y="308917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690617" y="349718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6682505" y="3209588"/>
            <a:ext cx="968654" cy="956034"/>
            <a:chOff x="6217935" y="1158425"/>
            <a:chExt cx="527724" cy="520849"/>
          </a:xfrm>
        </p:grpSpPr>
        <p:grpSp>
          <p:nvGrpSpPr>
            <p:cNvPr id="46" name="组合 4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7393731" y="49067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7681763" y="45293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681763" y="493734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673651" y="4649748"/>
            <a:ext cx="968654" cy="956034"/>
            <a:chOff x="6217935" y="1158425"/>
            <a:chExt cx="527724" cy="520849"/>
          </a:xfrm>
        </p:grpSpPr>
        <p:grpSp>
          <p:nvGrpSpPr>
            <p:cNvPr id="54" name="组合 5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能力提升计划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93" y="2736304"/>
            <a:ext cx="6643472" cy="37890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662539" y="1268760"/>
            <a:ext cx="1184425" cy="1184425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667305" y="1445474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62431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2DB2A4"/>
                </a:solidFill>
              </a:rPr>
              <a:t>无论一小步还是一大步</a:t>
            </a:r>
            <a:endParaRPr lang="en-US" altLang="zh-CN" sz="1800" b="1" dirty="0">
              <a:solidFill>
                <a:srgbClr val="2DB2A4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2DB2A4"/>
                </a:solidFill>
              </a:rPr>
              <a:t>都要带动人类的进步</a:t>
            </a:r>
            <a:endParaRPr lang="en-US" altLang="zh-CN" sz="1800" b="1" dirty="0">
              <a:solidFill>
                <a:srgbClr val="2DB2A4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673651" y="2547295"/>
            <a:ext cx="1184425" cy="1184425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78417" y="2724009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180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77A08"/>
                </a:solidFill>
              </a:rPr>
              <a:t>发展员工  成就客户</a:t>
            </a:r>
            <a:endParaRPr lang="en-US" altLang="zh-CN" sz="1800" b="1" dirty="0">
              <a:solidFill>
                <a:srgbClr val="F77A08"/>
              </a:solidFill>
            </a:endParaRPr>
          </a:p>
          <a:p>
            <a:r>
              <a:rPr lang="zh-CN" altLang="en-US" sz="1800" b="1" dirty="0">
                <a:solidFill>
                  <a:srgbClr val="F77A08"/>
                </a:solidFill>
              </a:rPr>
              <a:t>回报股东  强大国家</a:t>
            </a:r>
            <a:endParaRPr lang="en-US" altLang="zh-CN" sz="1800" b="1" dirty="0">
              <a:solidFill>
                <a:srgbClr val="F77A08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673651" y="3843439"/>
            <a:ext cx="1184425" cy="1184425"/>
            <a:chOff x="1705099" y="2564904"/>
            <a:chExt cx="1800200" cy="1800200"/>
          </a:xfrm>
        </p:grpSpPr>
        <p:sp>
          <p:nvSpPr>
            <p:cNvPr id="26" name="椭圆 2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78417" y="4020153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62431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92D050"/>
                </a:solidFill>
              </a:rPr>
              <a:t>合作共赢  务实创新</a:t>
            </a:r>
            <a:endParaRPr lang="en-US" altLang="zh-CN" sz="1800" b="1" dirty="0">
              <a:solidFill>
                <a:srgbClr val="92D050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73651" y="5157192"/>
            <a:ext cx="1184425" cy="1184425"/>
            <a:chOff x="1705099" y="2564904"/>
            <a:chExt cx="1800200" cy="1800200"/>
          </a:xfrm>
        </p:grpSpPr>
        <p:sp>
          <p:nvSpPr>
            <p:cNvPr id="31" name="椭圆 3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78417" y="5333906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2431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</a:rPr>
              <a:t>诚信  务实  敬业  创新</a:t>
            </a:r>
            <a:endParaRPr lang="en-US" altLang="zh-CN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49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49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3" grpId="0"/>
      <p:bldP spid="14" grpId="0"/>
      <p:bldP spid="18" grpId="0"/>
      <p:bldP spid="19" grpId="0"/>
      <p:bldP spid="23" grpId="0"/>
      <p:bldP spid="24" grpId="0"/>
      <p:bldP spid="28" grpId="0"/>
      <p:bldP spid="29" grpId="0"/>
      <p:bldP spid="33" grpId="0"/>
      <p:bldP spid="3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98971" y="371792"/>
            <a:ext cx="1610824" cy="1452335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16937" y="842913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16" name="椭圆 15"/>
          <p:cNvSpPr/>
          <p:nvPr/>
        </p:nvSpPr>
        <p:spPr>
          <a:xfrm flipH="1">
            <a:off x="459611" y="1448406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flipH="1">
            <a:off x="444728" y="742276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 flipH="1">
            <a:off x="2293563" y="332656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文本框 25"/>
          <p:cNvSpPr txBox="1"/>
          <p:nvPr/>
        </p:nvSpPr>
        <p:spPr>
          <a:xfrm>
            <a:off x="1561083" y="1628800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1561083" y="5157192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28124" y="4418851"/>
            <a:ext cx="1379845" cy="1244082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09955" y="5017814"/>
            <a:ext cx="1198706" cy="1080766"/>
            <a:chOff x="2713211" y="1988840"/>
            <a:chExt cx="1610824" cy="1452335"/>
          </a:xfrm>
        </p:grpSpPr>
        <p:sp>
          <p:nvSpPr>
            <p:cNvPr id="2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6"/>
              <a:srcRect/>
              <a:stretch>
                <a:fillRect l="-5921" t="-28757" r="-486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椭圆 26"/>
          <p:cNvSpPr/>
          <p:nvPr/>
        </p:nvSpPr>
        <p:spPr>
          <a:xfrm flipH="1">
            <a:off x="8917490" y="5602911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10798526" y="5726400"/>
            <a:ext cx="290272" cy="290273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11424808" y="3912747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9" grpId="0"/>
      <p:bldP spid="20" grpId="0"/>
      <p:bldP spid="27" grpId="0" animBg="1"/>
      <p:bldP spid="28" grpId="0" animBg="1"/>
      <p:bldP spid="2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667410" y="3340066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966078" y="4302340"/>
            <a:ext cx="6099407" cy="338554"/>
            <a:chOff x="2992618" y="3469364"/>
            <a:chExt cx="6284223" cy="338554"/>
          </a:xfrm>
        </p:grpSpPr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35" name="矩形 34"/>
          <p:cNvSpPr/>
          <p:nvPr/>
        </p:nvSpPr>
        <p:spPr>
          <a:xfrm>
            <a:off x="4781456" y="4267810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5186103" y="4744421"/>
            <a:ext cx="1584176" cy="484779"/>
            <a:chOff x="2713211" y="2267658"/>
            <a:chExt cx="1584176" cy="484779"/>
          </a:xfrm>
        </p:grpSpPr>
        <p:sp>
          <p:nvSpPr>
            <p:cNvPr id="37" name="圆角矩形 36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26"/>
          <p:cNvSpPr txBox="1"/>
          <p:nvPr/>
        </p:nvSpPr>
        <p:spPr>
          <a:xfrm>
            <a:off x="5017467" y="4787860"/>
            <a:ext cx="190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2017.1.23</a:t>
            </a:r>
            <a:endParaRPr lang="zh-CN" altLang="en-US" b="1" spc="100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361283" y="1459359"/>
            <a:ext cx="1610824" cy="1452335"/>
            <a:chOff x="2713211" y="1988840"/>
            <a:chExt cx="1610824" cy="1452335"/>
          </a:xfrm>
        </p:grpSpPr>
        <p:sp>
          <p:nvSpPr>
            <p:cNvPr id="41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612590" y="1459359"/>
            <a:ext cx="1610824" cy="1452335"/>
            <a:chOff x="2713211" y="1988840"/>
            <a:chExt cx="1610824" cy="1452335"/>
          </a:xfrm>
        </p:grpSpPr>
        <p:sp>
          <p:nvSpPr>
            <p:cNvPr id="4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935382" y="1459359"/>
            <a:ext cx="1610824" cy="1452335"/>
            <a:chOff x="2713211" y="1988840"/>
            <a:chExt cx="1610824" cy="1452335"/>
          </a:xfrm>
        </p:grpSpPr>
        <p:sp>
          <p:nvSpPr>
            <p:cNvPr id="4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76886" y="1459359"/>
            <a:ext cx="1610824" cy="1452335"/>
            <a:chOff x="2713211" y="1988840"/>
            <a:chExt cx="1610824" cy="1452335"/>
          </a:xfrm>
        </p:grpSpPr>
        <p:sp>
          <p:nvSpPr>
            <p:cNvPr id="50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577307" y="1518465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80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1443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endParaRPr lang="zh-CN" altLang="en-US" sz="80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46831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80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14983" y="1490243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7</a:t>
            </a:r>
            <a:endParaRPr lang="zh-CN" altLang="en-US" sz="80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 flipH="1">
            <a:off x="5178307" y="836712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5698258" y="2476956"/>
            <a:ext cx="525156" cy="525154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 flipH="1">
            <a:off x="8596731" y="151846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 flipH="1">
            <a:off x="4497709" y="2739533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 flipH="1">
            <a:off x="9167689" y="2049102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2569195" y="1805661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10111274" y="1911286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1777107" y="166784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3582665" y="1305939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20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50"/>
                            </p:stCondLst>
                            <p:childTnLst>
                              <p:par>
                                <p:cTn id="9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/>
      <p:bldP spid="39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4104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3687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8" y="2182093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3863" y="2178053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3418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00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5782</Words>
  <Application>Microsoft Office PowerPoint</Application>
  <PresentationFormat>自定义</PresentationFormat>
  <Paragraphs>517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8" baseType="lpstr">
      <vt:lpstr>Gill Sans</vt:lpstr>
      <vt:lpstr>Lato Light</vt:lpstr>
      <vt:lpstr>Meiryo</vt:lpstr>
      <vt:lpstr>UKIJ Qolyazma</vt:lpstr>
      <vt:lpstr>方正兰亭超细黑简体</vt:lpstr>
      <vt:lpstr>方正兰亭黑简体</vt:lpstr>
      <vt:lpstr>宋体</vt:lpstr>
      <vt:lpstr>微软雅黑</vt:lpstr>
      <vt:lpstr>Agency FB</vt:lpstr>
      <vt:lpstr>Arial</vt:lpstr>
      <vt:lpstr>BrowalliaUPC</vt:lpstr>
      <vt:lpstr>Calibri</vt:lpstr>
      <vt:lpstr>Calibri Light</vt:lpstr>
      <vt:lpstr>Impact</vt:lpstr>
      <vt:lpstr>Impact MT Std</vt:lpstr>
      <vt:lpstr>LilyUPC</vt:lpstr>
      <vt:lpstr>Segoe UI</vt:lpstr>
      <vt:lpstr>Segoe UI Semilight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Administrator</cp:lastModifiedBy>
  <cp:revision>85</cp:revision>
  <dcterms:created xsi:type="dcterms:W3CDTF">2016-01-25T08:08:00Z</dcterms:created>
  <dcterms:modified xsi:type="dcterms:W3CDTF">2017-03-18T02:36:50Z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